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 id="2147483682" r:id="rId5"/>
    <p:sldMasterId id="214748368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Lst>
  <p:sldSz cy="5143500" cx="9144000"/>
  <p:notesSz cx="6858000" cy="9144000"/>
  <p:embeddedFontLst>
    <p:embeddedFont>
      <p:font typeface="Anton"/>
      <p:regular r:id="rId85"/>
    </p:embeddedFont>
    <p:embeddedFont>
      <p:font typeface="Lato"/>
      <p:regular r:id="rId86"/>
      <p:bold r:id="rId87"/>
      <p:italic r:id="rId88"/>
      <p:boldItalic r:id="rId89"/>
    </p:embeddedFont>
    <p:embeddedFont>
      <p:font typeface="Lato Light"/>
      <p:regular r:id="rId90"/>
      <p:bold r:id="rId91"/>
      <p:italic r:id="rId92"/>
      <p:boldItalic r:id="rId93"/>
    </p:embeddedFont>
    <p:embeddedFont>
      <p:font typeface="Didact Gothic"/>
      <p:regular r:id="rId94"/>
    </p:embeddedFont>
    <p:embeddedFont>
      <p:font typeface="Helvetica Neue"/>
      <p:regular r:id="rId95"/>
      <p:bold r:id="rId96"/>
      <p:italic r:id="rId97"/>
      <p:boldItalic r:id="rId98"/>
    </p:embeddedFont>
    <p:embeddedFont>
      <p:font typeface="Helvetica Neue Light"/>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0712E9F-F2DD-4557-8FD5-32B70A077C8D}">
  <a:tblStyle styleId="{B0712E9F-F2DD-4557-8FD5-32B70A077C8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102" Type="http://schemas.openxmlformats.org/officeDocument/2006/relationships/font" Target="fonts/HelveticaNeueLight-boldItalic.fntdata"/><Relationship Id="rId101" Type="http://schemas.openxmlformats.org/officeDocument/2006/relationships/font" Target="fonts/HelveticaNeueLight-italic.fntdata"/><Relationship Id="rId100" Type="http://schemas.openxmlformats.org/officeDocument/2006/relationships/font" Target="fonts/HelveticaNeueLight-bold.fntdata"/><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95" Type="http://schemas.openxmlformats.org/officeDocument/2006/relationships/font" Target="fonts/HelveticaNeue-regular.fntdata"/><Relationship Id="rId94" Type="http://schemas.openxmlformats.org/officeDocument/2006/relationships/font" Target="fonts/DidactGothic-regular.fntdata"/><Relationship Id="rId97" Type="http://schemas.openxmlformats.org/officeDocument/2006/relationships/font" Target="fonts/HelveticaNeue-italic.fntdata"/><Relationship Id="rId96" Type="http://schemas.openxmlformats.org/officeDocument/2006/relationships/font" Target="fonts/HelveticaNeue-bold.fntdata"/><Relationship Id="rId11" Type="http://schemas.openxmlformats.org/officeDocument/2006/relationships/slide" Target="slides/slide4.xml"/><Relationship Id="rId99" Type="http://schemas.openxmlformats.org/officeDocument/2006/relationships/font" Target="fonts/HelveticaNeueLight-regular.fntdata"/><Relationship Id="rId10" Type="http://schemas.openxmlformats.org/officeDocument/2006/relationships/slide" Target="slides/slide3.xml"/><Relationship Id="rId98" Type="http://schemas.openxmlformats.org/officeDocument/2006/relationships/font" Target="fonts/HelveticaNeue-boldItalic.fntdata"/><Relationship Id="rId13" Type="http://schemas.openxmlformats.org/officeDocument/2006/relationships/slide" Target="slides/slide6.xml"/><Relationship Id="rId12" Type="http://schemas.openxmlformats.org/officeDocument/2006/relationships/slide" Target="slides/slide5.xml"/><Relationship Id="rId91" Type="http://schemas.openxmlformats.org/officeDocument/2006/relationships/font" Target="fonts/LatoLight-bold.fntdata"/><Relationship Id="rId90" Type="http://schemas.openxmlformats.org/officeDocument/2006/relationships/font" Target="fonts/LatoLight-regular.fntdata"/><Relationship Id="rId93" Type="http://schemas.openxmlformats.org/officeDocument/2006/relationships/font" Target="fonts/LatoLight-boldItalic.fntdata"/><Relationship Id="rId92" Type="http://schemas.openxmlformats.org/officeDocument/2006/relationships/font" Target="fonts/LatoLight-italic.fntdata"/><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84" Type="http://schemas.openxmlformats.org/officeDocument/2006/relationships/slide" Target="slides/slide77.xml"/><Relationship Id="rId83" Type="http://schemas.openxmlformats.org/officeDocument/2006/relationships/slide" Target="slides/slide76.xml"/><Relationship Id="rId86" Type="http://schemas.openxmlformats.org/officeDocument/2006/relationships/font" Target="fonts/Lato-regular.fntdata"/><Relationship Id="rId85" Type="http://schemas.openxmlformats.org/officeDocument/2006/relationships/font" Target="fonts/Anton-regular.fntdata"/><Relationship Id="rId88" Type="http://schemas.openxmlformats.org/officeDocument/2006/relationships/font" Target="fonts/Lato-italic.fntdata"/><Relationship Id="rId87" Type="http://schemas.openxmlformats.org/officeDocument/2006/relationships/font" Target="fonts/Lato-bold.fntdata"/><Relationship Id="rId89" Type="http://schemas.openxmlformats.org/officeDocument/2006/relationships/font" Target="fonts/Lato-boldItalic.fntdata"/><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75" Type="http://schemas.openxmlformats.org/officeDocument/2006/relationships/slide" Target="slides/slide68.xml"/><Relationship Id="rId74" Type="http://schemas.openxmlformats.org/officeDocument/2006/relationships/slide" Target="slides/slide67.xml"/><Relationship Id="rId77" Type="http://schemas.openxmlformats.org/officeDocument/2006/relationships/slide" Target="slides/slide70.xml"/><Relationship Id="rId76" Type="http://schemas.openxmlformats.org/officeDocument/2006/relationships/slide" Target="slides/slide69.xml"/><Relationship Id="rId79" Type="http://schemas.openxmlformats.org/officeDocument/2006/relationships/slide" Target="slides/slide72.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62" Type="http://schemas.openxmlformats.org/officeDocument/2006/relationships/slide" Target="slides/slide55.xml"/><Relationship Id="rId61" Type="http://schemas.openxmlformats.org/officeDocument/2006/relationships/slide" Target="slides/slide54.xml"/><Relationship Id="rId64" Type="http://schemas.openxmlformats.org/officeDocument/2006/relationships/slide" Target="slides/slide57.xml"/><Relationship Id="rId63" Type="http://schemas.openxmlformats.org/officeDocument/2006/relationships/slide" Target="slides/slide56.xml"/><Relationship Id="rId66" Type="http://schemas.openxmlformats.org/officeDocument/2006/relationships/slide" Target="slides/slide59.xml"/><Relationship Id="rId65" Type="http://schemas.openxmlformats.org/officeDocument/2006/relationships/slide" Target="slides/slide58.xml"/><Relationship Id="rId68" Type="http://schemas.openxmlformats.org/officeDocument/2006/relationships/slide" Target="slides/slide61.xml"/><Relationship Id="rId67" Type="http://schemas.openxmlformats.org/officeDocument/2006/relationships/slide" Target="slides/slide60.xml"/><Relationship Id="rId60" Type="http://schemas.openxmlformats.org/officeDocument/2006/relationships/slide" Target="slides/slide53.xml"/><Relationship Id="rId69" Type="http://schemas.openxmlformats.org/officeDocument/2006/relationships/slide" Target="slides/slide6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55" Type="http://schemas.openxmlformats.org/officeDocument/2006/relationships/slide" Target="slides/slide48.xml"/><Relationship Id="rId54" Type="http://schemas.openxmlformats.org/officeDocument/2006/relationships/slide" Target="slides/slide47.xml"/><Relationship Id="rId57" Type="http://schemas.openxmlformats.org/officeDocument/2006/relationships/slide" Target="slides/slide50.xml"/><Relationship Id="rId56" Type="http://schemas.openxmlformats.org/officeDocument/2006/relationships/slide" Target="slides/slide49.xml"/><Relationship Id="rId59" Type="http://schemas.openxmlformats.org/officeDocument/2006/relationships/slide" Target="slides/slide52.xml"/><Relationship Id="rId58"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 name="Google Shape;14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7" name="Google Shape;25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slides de texto con imagen.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 name="Google Shape;287;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 name="Google Shape;299;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 name="Google Shape;30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6" name="Google Shape;31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No va, es para guiar el uso del template.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3" name="Google Shape;32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 name="Google Shape;14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1" name="Google Shape;33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9" name="Google Shape;33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Mostrar lo explicado con el editor de texto</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6" name="Google Shape;346;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6" name="Google Shape;35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3" name="Google Shape;363;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1" name="Google Shape;37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9" name="Google Shape;379;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3" name="Google Shape;393;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8" name="Google Shape;398;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2" name="Google Shape;422;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9" name="Google Shape;429;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Mostrar lo explicado con el editor de texto</a:t>
            </a:r>
            <a:endParaRPr>
              <a:solidFill>
                <a:schemeClr val="dk1"/>
              </a:solidFill>
            </a:endParaRPr>
          </a:p>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6" name="Google Shape;43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challenges genéricos.</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las subsiguientes slides de challenges genéricos.</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1" name="Google Shape;451;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bcbe6c598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gbcbe6c5985_0_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ACTIVIDAD “PARA PENSAR” (Optativa)</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Duración estimada:</a:t>
            </a:r>
            <a:r>
              <a:rPr lang="en-GB" sz="1400">
                <a:solidFill>
                  <a:schemeClr val="dk1"/>
                </a:solidFill>
              </a:rPr>
              <a:t> 5/10 minutos (de tarea)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Formato: </a:t>
            </a:r>
            <a:r>
              <a:rPr lang="en-GB" sz="1400">
                <a:solidFill>
                  <a:schemeClr val="dk1"/>
                </a:solidFill>
              </a:rPr>
              <a:t>Google Forms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400">
                <a:solidFill>
                  <a:schemeClr val="dk1"/>
                </a:solidFill>
              </a:rPr>
              <a:t>Compartir el enlace del quizz correspondiente a la CLASE 1 de la carpeta “Quizzes”.</a:t>
            </a:r>
            <a:r>
              <a:rPr b="1" lang="en-GB" sz="1400">
                <a:solidFill>
                  <a:schemeClr val="dk1"/>
                </a:solidFill>
              </a:rPr>
              <a:t> Aclarar que es optativo. </a:t>
            </a:r>
            <a:endParaRPr b="1" sz="1400">
              <a:solidFill>
                <a:schemeClr val="dk1"/>
              </a:solidFill>
            </a:endParaRPr>
          </a:p>
          <a:p>
            <a:pPr indent="0" lvl="0" marL="457200" rtl="0" algn="l">
              <a:lnSpc>
                <a:spcPct val="100000"/>
              </a:lnSpc>
              <a:spcBef>
                <a:spcPts val="0"/>
              </a:spcBef>
              <a:spcAft>
                <a:spcPts val="0"/>
              </a:spcAft>
              <a:buSzPts val="1100"/>
              <a:buNone/>
            </a:pPr>
            <a:r>
              <a:t/>
            </a:r>
            <a:endParaRPr sz="145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bcbe6c5985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bcbe6c5985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ba4f48e50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6" name="Google Shape;486;gba4f48e50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Todas las clases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bcd1523618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2" name="Google Shape;492;gbcd1523618_0_3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Colocar todas las clases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bcd1523618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9" name="Google Shape;499;gbcd1523618_0_3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bcd1523618_0_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6" name="Google Shape;506;gbcd1523618_0_3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Obligatoria siempre</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bcd1523618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3" name="Google Shape;513;gbcd1523618_0_3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Obligatoria siempre. Es lo que queremos alcanzar una vez finalizada la clase. Recordá que se enuncian en principio con el verbo delante (por ejemplo: “Comprender…”, “Analizar…”, “conocer…”, etc).</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bcd1523618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1" name="Google Shape;521;gbcd1523618_0_3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bcd1523618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gbcd1523618_0_3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bcd1523618_0_3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gbcd1523618_0_3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1" name="Google Shape;171;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bcd1523618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2" name="Google Shape;552;gbcd1523618_0_4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c66313619c_0_5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c66313619c_0_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bcd1523618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bcd1523618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No va, es para guiar el uso del template.</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bcd1523618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3" name="Google Shape;613;gbcd1523618_0_4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bcd1523618_0_4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bcd1523618_0_4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bcd1523618_0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bcd1523618_0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bcd1523618_0_4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bcd1523618_0_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No va, es para guiar el uso del template.</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bcd1523618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bcd1523618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No va, es para guiar el uso del template.</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bcd1523618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2" name="Google Shape;652;gbcd1523618_0_4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bcd1523618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bcd1523618_0_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7" name="Google Shape;17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t>Se puede usar para comenzar o finalizar la clase, según sea más conveniente. La información de este slide es de relleno. </a:t>
            </a:r>
            <a:endParaRPr/>
          </a:p>
          <a:p>
            <a:pPr indent="0" lvl="0" marL="0" rtl="0" algn="l">
              <a:lnSpc>
                <a:spcPct val="100000"/>
              </a:lnSpc>
              <a:spcBef>
                <a:spcPts val="0"/>
              </a:spcBef>
              <a:spcAft>
                <a:spcPts val="0"/>
              </a:spcAft>
              <a:buSzPts val="1100"/>
              <a:buNone/>
            </a:pPr>
            <a:r>
              <a:t/>
            </a:r>
            <a:endParaRPr/>
          </a:p>
          <a:p>
            <a:pPr indent="0" lvl="0" marL="0" rtl="0" algn="l">
              <a:lnSpc>
                <a:spcPct val="100000"/>
              </a:lnSpc>
              <a:spcBef>
                <a:spcPts val="0"/>
              </a:spcBef>
              <a:spcAft>
                <a:spcPts val="0"/>
              </a:spcAft>
              <a:buSzPts val="1100"/>
              <a:buNone/>
            </a:pPr>
            <a:r>
              <a:rPr b="1" lang="en-GB"/>
              <a:t>Recurso: Mapa de conceptos</a:t>
            </a:r>
            <a:endParaRPr b="1"/>
          </a:p>
          <a:p>
            <a:pPr indent="0" lvl="0" marL="0" rtl="0" algn="l">
              <a:lnSpc>
                <a:spcPct val="100000"/>
              </a:lnSpc>
              <a:spcBef>
                <a:spcPts val="0"/>
              </a:spcBef>
              <a:spcAft>
                <a:spcPts val="0"/>
              </a:spcAft>
              <a:buSzPts val="1100"/>
              <a:buNone/>
            </a:pPr>
            <a:r>
              <a:rPr lang="en-GB"/>
              <a:t>Muestra rápidamente los contenidos de la clase y cómo se relacionan. Ayuda a los estudiantes a evitar “perderse” durante la clase, al avanzar en un sentido lineal una diapositiva tras otra. El ejemplo pertenece a la primera clase del curso UX/UI.</a:t>
            </a:r>
            <a:endParaRPr/>
          </a:p>
          <a:p>
            <a:pPr indent="0" lvl="0" marL="0" rtl="0" algn="l">
              <a:lnSpc>
                <a:spcPct val="100000"/>
              </a:lnSpc>
              <a:spcBef>
                <a:spcPts val="0"/>
              </a:spcBef>
              <a:spcAft>
                <a:spcPts val="0"/>
              </a:spcAft>
              <a:buSzPts val="1100"/>
              <a:buNone/>
            </a:pPr>
            <a:r>
              <a:rPr b="1" lang="en-GB"/>
              <a:t>Sugerencia</a:t>
            </a:r>
            <a:r>
              <a:rPr lang="en-GB"/>
              <a:t>: </a:t>
            </a:r>
            <a:br>
              <a:rPr lang="en-GB"/>
            </a:br>
            <a:r>
              <a:rPr lang="en-GB"/>
              <a:t>-También se pueden mostrar con un menor énfasis o colores apagados, aquellos contenidos de clases anteriores y que se vinculen con la actual. </a:t>
            </a:r>
            <a:endParaRPr/>
          </a:p>
          <a:p>
            <a:pPr indent="0" lvl="0" marL="0" rtl="0" algn="l">
              <a:lnSpc>
                <a:spcPct val="100000"/>
              </a:lnSpc>
              <a:spcBef>
                <a:spcPts val="0"/>
              </a:spcBef>
              <a:spcAft>
                <a:spcPts val="0"/>
              </a:spcAft>
              <a:buSzPts val="1100"/>
              <a:buNone/>
            </a:pPr>
            <a:r>
              <a:rPr lang="en-GB"/>
              <a:t>-Resaltar con color los temas que se abordan en la clase.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bcd1523618_0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bcd1523618_0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bcd1523618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 name="Google Shape;672;gbcd1523618_0_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bcd1523618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9" name="Google Shape;679;gbcd1523618_0_5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A la hora del Break, entre 5 y 10 minutos. Considerar ubicar este espacio en un momento adecuado de la clase. Al volver, mostrar los resultados de la pregunta del anterior slide y generar un breve intercambio.</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bcd1523618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4" name="Google Shape;684;gbcd1523618_0_5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bcd1523618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bcd1523618_0_5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bcd1523618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bcd1523618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bcd1523618_0_5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bcd1523618_0_5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bcd1523618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3" name="Google Shape;713;gbcd1523618_0_5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Usar para los módulos más importantes de la clase, donde se introducen conceptos que se ven en varios slides. No hay que usarla para todos los módulos.</a:t>
            </a:r>
            <a:endParaRPr>
              <a:solidFill>
                <a:schemeClr val="dk1"/>
              </a:solidFill>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bcd1523618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bcd1523618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bcd1523618_0_5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bcd1523618_0_5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b="1" lang="en-GB"/>
              <a:t>Recurso: Cronograma del curso</a:t>
            </a:r>
            <a:br>
              <a:rPr lang="en-GB"/>
            </a:br>
            <a:r>
              <a:rPr lang="en-GB"/>
              <a:t>- Se muestra al</a:t>
            </a:r>
            <a:r>
              <a:rPr b="1" lang="en-GB"/>
              <a:t> inicio</a:t>
            </a:r>
            <a:r>
              <a:rPr lang="en-GB"/>
              <a:t> de cada clase </a:t>
            </a:r>
            <a:endParaRPr/>
          </a:p>
          <a:p>
            <a:pPr indent="0" lvl="0" marL="0" rtl="0" algn="l">
              <a:lnSpc>
                <a:spcPct val="100000"/>
              </a:lnSpc>
              <a:spcBef>
                <a:spcPts val="0"/>
              </a:spcBef>
              <a:spcAft>
                <a:spcPts val="0"/>
              </a:spcAft>
              <a:buSzPts val="1100"/>
              <a:buNone/>
            </a:pPr>
            <a:r>
              <a:rPr lang="en-GB"/>
              <a:t>- Tiene un aspecto similar a un </a:t>
            </a:r>
            <a:r>
              <a:rPr b="1" lang="en-GB"/>
              <a:t>calendario.</a:t>
            </a:r>
            <a:br>
              <a:rPr lang="en-GB"/>
            </a:br>
            <a:r>
              <a:rPr lang="en-GB"/>
              <a:t>- Resume rápidamente: título de la clase, número y contenidos que abarca</a:t>
            </a:r>
            <a:endParaRPr/>
          </a:p>
          <a:p>
            <a:pPr indent="0" lvl="0" marL="0" rtl="0" algn="l">
              <a:lnSpc>
                <a:spcPct val="100000"/>
              </a:lnSpc>
              <a:spcBef>
                <a:spcPts val="0"/>
              </a:spcBef>
              <a:spcAft>
                <a:spcPts val="0"/>
              </a:spcAft>
              <a:buSzPts val="1100"/>
              <a:buNone/>
            </a:pPr>
            <a:r>
              <a:rPr lang="en-GB"/>
              <a:t>- Guía rápida tanto para docentes, como para estudiantes.</a:t>
            </a:r>
            <a:br>
              <a:rPr lang="en-GB"/>
            </a:br>
            <a:r>
              <a:rPr lang="en-GB"/>
              <a:t>- Para mayor ubicación en el curso, también muestra en un tamaño más pequeño lo sucedido la clase anterior y la siguiente.</a:t>
            </a:r>
            <a:endParaRPr/>
          </a:p>
          <a:p>
            <a:pPr indent="0" lvl="0" marL="0" rtl="0" algn="l">
              <a:lnSpc>
                <a:spcPct val="100000"/>
              </a:lnSpc>
              <a:spcBef>
                <a:spcPts val="0"/>
              </a:spcBef>
              <a:spcAft>
                <a:spcPts val="0"/>
              </a:spcAft>
              <a:buClr>
                <a:schemeClr val="dk1"/>
              </a:buClr>
              <a:buSzPts val="1100"/>
              <a:buFont typeface="Arial"/>
              <a:buNone/>
            </a:pPr>
            <a:r>
              <a:rPr lang="en-GB">
                <a:solidFill>
                  <a:schemeClr val="dk1"/>
                </a:solidFill>
              </a:rPr>
              <a:t>-Ubicar en el interior de cada clase aquellas cuestiones destacadas con las cuales se encontrará el alumno y con su respectivo nombre:</a:t>
            </a:r>
            <a:r>
              <a:rPr b="1" lang="en-GB">
                <a:solidFill>
                  <a:schemeClr val="dk1"/>
                </a:solidFill>
              </a:rPr>
              <a:t> desafíos, entregables de proyecto, actividades colaborativas o  ejemplos en vivo.</a:t>
            </a:r>
            <a:endParaRPr b="1"/>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bcd1523618_0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3" name="Google Shape;733;gbcd1523618_0_5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bcd1523618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0" name="Google Shape;740;gbcd1523618_0_5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desafíos entregables. Editar el número con el número de desafío correspondiente..</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bcd1523618_0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9" name="Google Shape;749;gbcd1523618_0_5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sz="1200">
                <a:solidFill>
                  <a:schemeClr val="dk1"/>
                </a:solidFill>
                <a:highlight>
                  <a:schemeClr val="lt1"/>
                </a:highlight>
                <a:latin typeface="Helvetica Neue Light"/>
                <a:ea typeface="Helvetica Neue Light"/>
                <a:cs typeface="Helvetica Neue Light"/>
                <a:sym typeface="Helvetica Neue Light"/>
              </a:rPr>
              <a:t>Desarrollo de un desafío entregable </a:t>
            </a:r>
            <a:endParaRPr sz="1200">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bcd1523618_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6" name="Google Shape;756;gbcd1523618_0_5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Se sugiere ubicar al finalizar la explicación de algún tema, para abrir formalmente el espacio de preguntas y ordenar la interacción.</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bcd1523618_0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2" name="Google Shape;762;gbcd1523618_0_5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ACTIVIDAD “PARA PENSAR” (Optativa)</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Duración estimada:</a:t>
            </a:r>
            <a:r>
              <a:rPr lang="en-GB" sz="1400">
                <a:solidFill>
                  <a:schemeClr val="dk1"/>
                </a:solidFill>
              </a:rPr>
              <a:t> 5/10 minutos (de tarea) </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rPr>
              <a:t>Formato: </a:t>
            </a:r>
            <a:r>
              <a:rPr lang="en-GB" sz="1400">
                <a:solidFill>
                  <a:schemeClr val="dk1"/>
                </a:solidFill>
              </a:rPr>
              <a:t>Google Forms</a:t>
            </a:r>
            <a:endParaRPr sz="1400">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endParaRPr>
          </a:p>
          <a:p>
            <a:pPr indent="0" lvl="0" marL="0" rtl="0" algn="l">
              <a:lnSpc>
                <a:spcPct val="100000"/>
              </a:lnSpc>
              <a:spcBef>
                <a:spcPts val="0"/>
              </a:spcBef>
              <a:spcAft>
                <a:spcPts val="0"/>
              </a:spcAft>
              <a:buClr>
                <a:schemeClr val="dk1"/>
              </a:buClr>
              <a:buSzPts val="1100"/>
              <a:buFont typeface="Arial"/>
              <a:buNone/>
            </a:pPr>
            <a:r>
              <a:rPr lang="en-GB" sz="1400">
                <a:solidFill>
                  <a:schemeClr val="dk1"/>
                </a:solidFill>
              </a:rPr>
              <a:t>Compartir el enlace del quizz correspondiente a la CLASE 1 de la carpeta “Quizzes”.</a:t>
            </a:r>
            <a:r>
              <a:rPr b="1" lang="en-GB" sz="1400">
                <a:solidFill>
                  <a:schemeClr val="dk1"/>
                </a:solidFill>
              </a:rPr>
              <a:t> Aclarar que es optativo. </a:t>
            </a:r>
            <a:endParaRPr b="1" sz="1400">
              <a:solidFill>
                <a:schemeClr val="dk1"/>
              </a:solidFill>
            </a:endParaRPr>
          </a:p>
          <a:p>
            <a:pPr indent="0" lvl="0" marL="457200" rtl="0" algn="l">
              <a:lnSpc>
                <a:spcPct val="100000"/>
              </a:lnSpc>
              <a:spcBef>
                <a:spcPts val="0"/>
              </a:spcBef>
              <a:spcAft>
                <a:spcPts val="0"/>
              </a:spcAft>
              <a:buSzPts val="1100"/>
              <a:buNone/>
            </a:pPr>
            <a:r>
              <a:t/>
            </a:r>
            <a:endParaRPr sz="1450">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bcd1523618_0_5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bcd1523618_0_5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Usar para que los estudiantes puedan explorar en sus casas los recursos vistos en clase: artículos, herramientas, websites, videos.</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bcd1523618_0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bcd1523618_0_5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 En caso de cerrar con el “mapa de conceptos” se puede dejar solo “muchas gracias”. Completar el resumen con palabras claves de lo visto.</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bcd1523618_0_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5" name="Google Shape;785;gbcd1523618_0_6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a:solidFill>
                  <a:schemeClr val="dk1"/>
                </a:solidFill>
              </a:rPr>
              <a:t>Obligatoria siempre.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c66313619c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gc66313619c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Entrevistas Modalidad online</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Duración estimada: </a:t>
            </a:r>
            <a:r>
              <a:rPr lang="en-GB" sz="1400">
                <a:solidFill>
                  <a:schemeClr val="dk1"/>
                </a:solidFill>
                <a:latin typeface="Helvetica Neue"/>
                <a:ea typeface="Helvetica Neue"/>
                <a:cs typeface="Helvetica Neue"/>
                <a:sym typeface="Helvetica Neue"/>
              </a:rPr>
              <a:t>15 MINUTOS PARA CREAR EL CUESTIONARIO Y 1 HORA PARA REALIZAR LAS ENTREVISTAS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Espacio: </a:t>
            </a:r>
            <a:r>
              <a:rPr lang="en-GB" sz="1400">
                <a:solidFill>
                  <a:schemeClr val="dk1"/>
                </a:solidFill>
                <a:latin typeface="Helvetica Neue"/>
                <a:ea typeface="Helvetica Neue"/>
                <a:cs typeface="Helvetica Neue"/>
                <a:sym typeface="Helvetica Neue"/>
              </a:rPr>
              <a:t>Breakout Rooms</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Consigna: </a:t>
            </a:r>
            <a:r>
              <a:rPr lang="en-GB" sz="1400">
                <a:solidFill>
                  <a:schemeClr val="dk1"/>
                </a:solidFill>
                <a:latin typeface="Helvetica Neue"/>
                <a:ea typeface="Helvetica Neue"/>
                <a:cs typeface="Helvetica Neue"/>
                <a:sym typeface="Helvetica Neue"/>
              </a:rPr>
              <a:t>Cada estudiantes irá a la sala con su tutor y tendrán 5 minutos para realizar la entrevista. Respetar el tiempo para qué todos puedan participar. La idea es practicar la dinámica. Al final de la dinámica hacer un cierre de aciertos y problemas generales qué haya observado. Respetar los tiempos para que todos puedan participar.</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NOTA: </a:t>
            </a:r>
            <a:r>
              <a:rPr lang="en-GB" sz="1400">
                <a:solidFill>
                  <a:schemeClr val="dk1"/>
                </a:solidFill>
                <a:latin typeface="Helvetica Neue"/>
                <a:ea typeface="Helvetica Neue"/>
                <a:cs typeface="Helvetica Neue"/>
                <a:sym typeface="Helvetica Neue"/>
              </a:rPr>
              <a:t>El tutor guiará la actividad e intervendrá de ser necesario durante la entrevista. Pueden usar el “Documento Guía” que se encuentra en la carpeta de la clase para guiar la entrevista.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¿Cómo llevar adelante la actividad?</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1: </a:t>
            </a:r>
            <a:r>
              <a:rPr lang="en-GB" sz="1400">
                <a:solidFill>
                  <a:schemeClr val="dk1"/>
                </a:solidFill>
                <a:latin typeface="Helvetica Neue"/>
                <a:ea typeface="Helvetica Neue"/>
                <a:cs typeface="Helvetica Neue"/>
                <a:sym typeface="Helvetica Neue"/>
              </a:rPr>
              <a:t>Dar la consiga y pactar el tiempo que durará la actividad.</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2: </a:t>
            </a:r>
            <a:r>
              <a:rPr lang="en-GB" sz="1400">
                <a:solidFill>
                  <a:schemeClr val="dk1"/>
                </a:solidFill>
                <a:latin typeface="Helvetica Neue"/>
                <a:ea typeface="Helvetica Neue"/>
                <a:cs typeface="Helvetica Neue"/>
                <a:sym typeface="Helvetica Neue"/>
              </a:rPr>
              <a:t>Cada alumno tendrá un total de 15 minutos para pensar las preguntas a realizar. Tener presente generar preguntas que inviten a empatizar con los usuarios y así obtener respuesta de valor. Más preguntas abiertas y menos preguntas cerradas. En este punto se puede ayudar de la guía entregada.</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a:t>
            </a:r>
            <a:r>
              <a:rPr lang="en-GB" sz="1400">
                <a:solidFill>
                  <a:schemeClr val="dk1"/>
                </a:solidFill>
                <a:latin typeface="Helvetica Neue"/>
                <a:ea typeface="Helvetica Neue"/>
                <a:cs typeface="Helvetica Neue"/>
                <a:sym typeface="Helvetica Neue"/>
              </a:rPr>
              <a:t> Ir a los breakouts room. En este punto, para una mejor organización, solicitar a los alumnos que se coloquen en el nombre la inicial de su tutor (ej: si el nombre del tutor es Lucas deberá colocarse (L). En caso de repetirse nombres usar la siguiente letra también.</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3: </a:t>
            </a:r>
            <a:r>
              <a:rPr lang="en-GB" sz="1400">
                <a:solidFill>
                  <a:schemeClr val="dk1"/>
                </a:solidFill>
                <a:latin typeface="Helvetica Neue"/>
                <a:ea typeface="Helvetica Neue"/>
                <a:cs typeface="Helvetica Neue"/>
                <a:sym typeface="Helvetica Neue"/>
              </a:rPr>
              <a:t>Cada grupo, guiado por el tutor, comenzará la actividad. Cada estudiante tendrá entre 4 y 5 minutos para ser moderador o usuario. El moderador preguntará sin condicionar ni comprometer al usuario, obteniendo respuestas a las preguntas solicitadas. El docente/tutor será el encargado de corregir si el entrevistador/moderador está condicionando o no sirven (dentro del contexto) las preguntas realizadas. En ese tiempo los demás deben tomar nota de aquellos aspectos que se pueden mejorar del entrevistador o del cuestionario en función de las buenas prácticas vistas en clase.</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4: </a:t>
            </a:r>
            <a:r>
              <a:rPr lang="en-GB" sz="1400">
                <a:solidFill>
                  <a:schemeClr val="dk1"/>
                </a:solidFill>
                <a:latin typeface="Helvetica Neue"/>
                <a:ea typeface="Helvetica Neue"/>
                <a:cs typeface="Helvetica Neue"/>
                <a:sym typeface="Helvetica Neue"/>
              </a:rPr>
              <a:t>Al final de la dinámica hacer un cierre de aciertos y problemas generales qué haya observado. </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5: </a:t>
            </a:r>
            <a:r>
              <a:rPr lang="en-GB" sz="1400">
                <a:solidFill>
                  <a:schemeClr val="dk1"/>
                </a:solidFill>
                <a:latin typeface="Helvetica Neue"/>
                <a:ea typeface="Helvetica Neue"/>
                <a:cs typeface="Helvetica Neue"/>
                <a:sym typeface="Helvetica Neue"/>
              </a:rPr>
              <a:t>Finalizada esta primera parte se volverá al Zoom General.</a:t>
            </a:r>
            <a:endParaRPr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Clr>
                <a:schemeClr val="dk1"/>
              </a:buClr>
              <a:buSzPts val="1100"/>
              <a:buFont typeface="Arial"/>
              <a:buNone/>
            </a:pPr>
            <a:r>
              <a:rPr b="1" lang="en-GB" sz="1400">
                <a:solidFill>
                  <a:schemeClr val="dk1"/>
                </a:solidFill>
                <a:latin typeface="Helvetica Neue"/>
                <a:ea typeface="Helvetica Neue"/>
                <a:cs typeface="Helvetica Neue"/>
                <a:sym typeface="Helvetica Neue"/>
              </a:rPr>
              <a:t>Paso 6: </a:t>
            </a:r>
            <a:r>
              <a:rPr lang="en-GB" sz="1400">
                <a:solidFill>
                  <a:schemeClr val="dk1"/>
                </a:solidFill>
                <a:latin typeface="Helvetica Neue"/>
                <a:ea typeface="Helvetica Neue"/>
                <a:cs typeface="Helvetica Neue"/>
                <a:sym typeface="Helvetica Neue"/>
              </a:rPr>
              <a:t>El docente hará una cierre de la actividad. </a:t>
            </a:r>
            <a:endParaRPr b="1" sz="1400">
              <a:solidFill>
                <a:schemeClr val="dk1"/>
              </a:solidFill>
              <a:latin typeface="Helvetica Neue"/>
              <a:ea typeface="Helvetica Neue"/>
              <a:cs typeface="Helvetica Neue"/>
              <a:sym typeface="Helvetica Neue"/>
            </a:endParaRPr>
          </a:p>
          <a:p>
            <a:pPr indent="0" lvl="0" marL="0" rtl="0" algn="l">
              <a:lnSpc>
                <a:spcPct val="100000"/>
              </a:lnSpc>
              <a:spcBef>
                <a:spcPts val="0"/>
              </a:spcBef>
              <a:spcAft>
                <a:spcPts val="0"/>
              </a:spcAft>
              <a:buSzPts val="1100"/>
              <a:buNone/>
            </a:pPr>
            <a:r>
              <a:t/>
            </a:r>
            <a:endParaRPr b="1" sz="14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2" name="Google Shape;25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GB">
                <a:solidFill>
                  <a:schemeClr val="dk1"/>
                </a:solidFill>
              </a:rPr>
              <a:t>Usar para los módulos más importantes de la clase, donde se introducen conceptos que se ven en varios slides. No hay que usarla para todos los módulos.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9" name="Shape 9"/>
        <p:cNvGrpSpPr/>
        <p:nvPr/>
      </p:nvGrpSpPr>
      <p:grpSpPr>
        <a:xfrm>
          <a:off x="0" y="0"/>
          <a:ext cx="0" cy="0"/>
          <a:chOff x="0" y="0"/>
          <a:chExt cx="0" cy="0"/>
        </a:xfrm>
      </p:grpSpPr>
      <p:sp>
        <p:nvSpPr>
          <p:cNvPr id="10" name="Google Shape;10;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1" name="Google Shape;11;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 name="Shape 13"/>
        <p:cNvGrpSpPr/>
        <p:nvPr/>
      </p:nvGrpSpPr>
      <p:grpSpPr>
        <a:xfrm>
          <a:off x="0" y="0"/>
          <a:ext cx="0" cy="0"/>
          <a:chOff x="0" y="0"/>
          <a:chExt cx="0" cy="0"/>
        </a:xfrm>
      </p:grpSpPr>
      <p:sp>
        <p:nvSpPr>
          <p:cNvPr id="14" name="Google Shape;14;p3"/>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5" name="Google Shape;15;p3"/>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9" name="Shape 99"/>
        <p:cNvGrpSpPr/>
        <p:nvPr/>
      </p:nvGrpSpPr>
      <p:grpSpPr>
        <a:xfrm>
          <a:off x="0" y="0"/>
          <a:ext cx="0" cy="0"/>
          <a:chOff x="0" y="0"/>
          <a:chExt cx="0" cy="0"/>
        </a:xfrm>
      </p:grpSpPr>
      <p:sp>
        <p:nvSpPr>
          <p:cNvPr id="100" name="Google Shape;100;p2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01" name="Google Shape;101;p2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02" name="Google Shape;10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03" name="Shape 103"/>
        <p:cNvGrpSpPr/>
        <p:nvPr/>
      </p:nvGrpSpPr>
      <p:grpSpPr>
        <a:xfrm>
          <a:off x="0" y="0"/>
          <a:ext cx="0" cy="0"/>
          <a:chOff x="0" y="0"/>
          <a:chExt cx="0" cy="0"/>
        </a:xfrm>
      </p:grpSpPr>
      <p:sp>
        <p:nvSpPr>
          <p:cNvPr id="104" name="Google Shape;104;p2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05" name="Google Shape;105;p2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06" name="Google Shape;10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7" name="Shape 107"/>
        <p:cNvGrpSpPr/>
        <p:nvPr/>
      </p:nvGrpSpPr>
      <p:grpSpPr>
        <a:xfrm>
          <a:off x="0" y="0"/>
          <a:ext cx="0" cy="0"/>
          <a:chOff x="0" y="0"/>
          <a:chExt cx="0" cy="0"/>
        </a:xfrm>
      </p:grpSpPr>
      <p:sp>
        <p:nvSpPr>
          <p:cNvPr id="108" name="Google Shape;108;p28"/>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3600"/>
              <a:buNone/>
              <a:defRPr sz="3600"/>
            </a:lvl1pPr>
            <a:lvl2pPr lvl="1" rtl="0" algn="ctr">
              <a:lnSpc>
                <a:spcPct val="100000"/>
              </a:lnSpc>
              <a:spcBef>
                <a:spcPts val="0"/>
              </a:spcBef>
              <a:spcAft>
                <a:spcPts val="0"/>
              </a:spcAft>
              <a:buSzPts val="3600"/>
              <a:buNone/>
              <a:defRPr sz="3600"/>
            </a:lvl2pPr>
            <a:lvl3pPr lvl="2" rtl="0" algn="ctr">
              <a:lnSpc>
                <a:spcPct val="100000"/>
              </a:lnSpc>
              <a:spcBef>
                <a:spcPts val="0"/>
              </a:spcBef>
              <a:spcAft>
                <a:spcPts val="0"/>
              </a:spcAft>
              <a:buSzPts val="3600"/>
              <a:buNone/>
              <a:defRPr sz="3600"/>
            </a:lvl3pPr>
            <a:lvl4pPr lvl="3" rtl="0" algn="ctr">
              <a:lnSpc>
                <a:spcPct val="100000"/>
              </a:lnSpc>
              <a:spcBef>
                <a:spcPts val="0"/>
              </a:spcBef>
              <a:spcAft>
                <a:spcPts val="0"/>
              </a:spcAft>
              <a:buSzPts val="3600"/>
              <a:buNone/>
              <a:defRPr sz="3600"/>
            </a:lvl4pPr>
            <a:lvl5pPr lvl="4" rtl="0" algn="ctr">
              <a:lnSpc>
                <a:spcPct val="100000"/>
              </a:lnSpc>
              <a:spcBef>
                <a:spcPts val="0"/>
              </a:spcBef>
              <a:spcAft>
                <a:spcPts val="0"/>
              </a:spcAft>
              <a:buSzPts val="3600"/>
              <a:buNone/>
              <a:defRPr sz="3600"/>
            </a:lvl5pPr>
            <a:lvl6pPr lvl="5" rtl="0" algn="ctr">
              <a:lnSpc>
                <a:spcPct val="100000"/>
              </a:lnSpc>
              <a:spcBef>
                <a:spcPts val="0"/>
              </a:spcBef>
              <a:spcAft>
                <a:spcPts val="0"/>
              </a:spcAft>
              <a:buSzPts val="3600"/>
              <a:buNone/>
              <a:defRPr sz="3600"/>
            </a:lvl6pPr>
            <a:lvl7pPr lvl="6" rtl="0" algn="ctr">
              <a:lnSpc>
                <a:spcPct val="100000"/>
              </a:lnSpc>
              <a:spcBef>
                <a:spcPts val="0"/>
              </a:spcBef>
              <a:spcAft>
                <a:spcPts val="0"/>
              </a:spcAft>
              <a:buSzPts val="3600"/>
              <a:buNone/>
              <a:defRPr sz="3600"/>
            </a:lvl7pPr>
            <a:lvl8pPr lvl="7" rtl="0" algn="ctr">
              <a:lnSpc>
                <a:spcPct val="100000"/>
              </a:lnSpc>
              <a:spcBef>
                <a:spcPts val="0"/>
              </a:spcBef>
              <a:spcAft>
                <a:spcPts val="0"/>
              </a:spcAft>
              <a:buSzPts val="3600"/>
              <a:buNone/>
              <a:defRPr sz="3600"/>
            </a:lvl8pPr>
            <a:lvl9pPr lvl="8" rtl="0" algn="ctr">
              <a:lnSpc>
                <a:spcPct val="100000"/>
              </a:lnSpc>
              <a:spcBef>
                <a:spcPts val="0"/>
              </a:spcBef>
              <a:spcAft>
                <a:spcPts val="0"/>
              </a:spcAft>
              <a:buSzPts val="3600"/>
              <a:buNone/>
              <a:defRPr sz="3600"/>
            </a:lvl9pPr>
          </a:lstStyle>
          <a:p/>
        </p:txBody>
      </p:sp>
      <p:sp>
        <p:nvSpPr>
          <p:cNvPr id="109" name="Google Shape;109;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10" name="Shape 110"/>
        <p:cNvGrpSpPr/>
        <p:nvPr/>
      </p:nvGrpSpPr>
      <p:grpSpPr>
        <a:xfrm>
          <a:off x="0" y="0"/>
          <a:ext cx="0" cy="0"/>
          <a:chOff x="0" y="0"/>
          <a:chExt cx="0" cy="0"/>
        </a:xfrm>
      </p:grpSpPr>
      <p:sp>
        <p:nvSpPr>
          <p:cNvPr id="111" name="Google Shape;111;p2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2" name="Google Shape;112;p29"/>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13" name="Google Shape;113;p29"/>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14" name="Google Shape;114;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 name="Shape 115"/>
        <p:cNvGrpSpPr/>
        <p:nvPr/>
      </p:nvGrpSpPr>
      <p:grpSpPr>
        <a:xfrm>
          <a:off x="0" y="0"/>
          <a:ext cx="0" cy="0"/>
          <a:chOff x="0" y="0"/>
          <a:chExt cx="0" cy="0"/>
        </a:xfrm>
      </p:grpSpPr>
      <p:sp>
        <p:nvSpPr>
          <p:cNvPr id="116" name="Google Shape;116;p3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117" name="Google Shape;117;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18" name="Shape 118"/>
        <p:cNvGrpSpPr/>
        <p:nvPr/>
      </p:nvGrpSpPr>
      <p:grpSpPr>
        <a:xfrm>
          <a:off x="0" y="0"/>
          <a:ext cx="0" cy="0"/>
          <a:chOff x="0" y="0"/>
          <a:chExt cx="0" cy="0"/>
        </a:xfrm>
      </p:grpSpPr>
      <p:sp>
        <p:nvSpPr>
          <p:cNvPr id="119" name="Google Shape;119;p3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20" name="Google Shape;120;p3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121" name="Google Shape;121;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2" name="Shape 122"/>
        <p:cNvGrpSpPr/>
        <p:nvPr/>
      </p:nvGrpSpPr>
      <p:grpSpPr>
        <a:xfrm>
          <a:off x="0" y="0"/>
          <a:ext cx="0" cy="0"/>
          <a:chOff x="0" y="0"/>
          <a:chExt cx="0" cy="0"/>
        </a:xfrm>
      </p:grpSpPr>
      <p:sp>
        <p:nvSpPr>
          <p:cNvPr id="123" name="Google Shape;123;p3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124" name="Google Shape;124;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4"/>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9" name="Google Shape;19;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5" name="Shape 125"/>
        <p:cNvGrpSpPr/>
        <p:nvPr/>
      </p:nvGrpSpPr>
      <p:grpSpPr>
        <a:xfrm>
          <a:off x="0" y="0"/>
          <a:ext cx="0" cy="0"/>
          <a:chOff x="0" y="0"/>
          <a:chExt cx="0" cy="0"/>
        </a:xfrm>
      </p:grpSpPr>
      <p:sp>
        <p:nvSpPr>
          <p:cNvPr id="126" name="Google Shape;126;p3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3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128" name="Google Shape;128;p3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29" name="Google Shape;129;p3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130" name="Google Shape;130;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1" name="Shape 131"/>
        <p:cNvGrpSpPr/>
        <p:nvPr/>
      </p:nvGrpSpPr>
      <p:grpSpPr>
        <a:xfrm>
          <a:off x="0" y="0"/>
          <a:ext cx="0" cy="0"/>
          <a:chOff x="0" y="0"/>
          <a:chExt cx="0" cy="0"/>
        </a:xfrm>
      </p:grpSpPr>
      <p:sp>
        <p:nvSpPr>
          <p:cNvPr id="132" name="Google Shape;132;p3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133" name="Google Shape;133;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34" name="Shape 134"/>
        <p:cNvGrpSpPr/>
        <p:nvPr/>
      </p:nvGrpSpPr>
      <p:grpSpPr>
        <a:xfrm>
          <a:off x="0" y="0"/>
          <a:ext cx="0" cy="0"/>
          <a:chOff x="0" y="0"/>
          <a:chExt cx="0" cy="0"/>
        </a:xfrm>
      </p:grpSpPr>
      <p:sp>
        <p:nvSpPr>
          <p:cNvPr id="135" name="Google Shape;135;p3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136" name="Google Shape;136;p3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137" name="Google Shape;137;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38" name="Shape 138"/>
        <p:cNvGrpSpPr/>
        <p:nvPr/>
      </p:nvGrpSpPr>
      <p:grpSpPr>
        <a:xfrm>
          <a:off x="0" y="0"/>
          <a:ext cx="0" cy="0"/>
          <a:chOff x="0" y="0"/>
          <a:chExt cx="0" cy="0"/>
        </a:xfrm>
      </p:grpSpPr>
      <p:sp>
        <p:nvSpPr>
          <p:cNvPr id="139" name="Google Shape;139;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9"/>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4.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a:solidFill>
                  <a:schemeClr val="dk2"/>
                </a:solidFill>
              </a:defRPr>
            </a:lvl2pPr>
            <a:lvl3pPr indent="-317500" lvl="2" marL="1371600" rtl="0">
              <a:lnSpc>
                <a:spcPct val="115000"/>
              </a:lnSpc>
              <a:spcBef>
                <a:spcPts val="1600"/>
              </a:spcBef>
              <a:spcAft>
                <a:spcPts val="0"/>
              </a:spcAft>
              <a:buClr>
                <a:schemeClr val="dk2"/>
              </a:buClr>
              <a:buSzPts val="1400"/>
              <a:buChar char="■"/>
              <a:defRPr>
                <a:solidFill>
                  <a:schemeClr val="dk2"/>
                </a:solidFill>
              </a:defRPr>
            </a:lvl3pPr>
            <a:lvl4pPr indent="-317500" lvl="3" marL="1828800" rtl="0">
              <a:lnSpc>
                <a:spcPct val="115000"/>
              </a:lnSpc>
              <a:spcBef>
                <a:spcPts val="1600"/>
              </a:spcBef>
              <a:spcAft>
                <a:spcPts val="0"/>
              </a:spcAft>
              <a:buClr>
                <a:schemeClr val="dk2"/>
              </a:buClr>
              <a:buSzPts val="1400"/>
              <a:buChar char="●"/>
              <a:defRPr>
                <a:solidFill>
                  <a:schemeClr val="dk2"/>
                </a:solidFill>
              </a:defRPr>
            </a:lvl4pPr>
            <a:lvl5pPr indent="-317500" lvl="4" marL="2286000" rtl="0">
              <a:lnSpc>
                <a:spcPct val="115000"/>
              </a:lnSpc>
              <a:spcBef>
                <a:spcPts val="1600"/>
              </a:spcBef>
              <a:spcAft>
                <a:spcPts val="0"/>
              </a:spcAft>
              <a:buClr>
                <a:schemeClr val="dk2"/>
              </a:buClr>
              <a:buSzPts val="1400"/>
              <a:buChar char="○"/>
              <a:defRPr>
                <a:solidFill>
                  <a:schemeClr val="dk2"/>
                </a:solidFill>
              </a:defRPr>
            </a:lvl5pPr>
            <a:lvl6pPr indent="-317500" lvl="5" marL="2743200" rtl="0">
              <a:lnSpc>
                <a:spcPct val="115000"/>
              </a:lnSpc>
              <a:spcBef>
                <a:spcPts val="1600"/>
              </a:spcBef>
              <a:spcAft>
                <a:spcPts val="0"/>
              </a:spcAft>
              <a:buClr>
                <a:schemeClr val="dk2"/>
              </a:buClr>
              <a:buSzPts val="1400"/>
              <a:buChar char="■"/>
              <a:defRPr>
                <a:solidFill>
                  <a:schemeClr val="dk2"/>
                </a:solidFill>
              </a:defRPr>
            </a:lvl6pPr>
            <a:lvl7pPr indent="-317500" lvl="6" marL="3200400" rtl="0">
              <a:lnSpc>
                <a:spcPct val="115000"/>
              </a:lnSpc>
              <a:spcBef>
                <a:spcPts val="1600"/>
              </a:spcBef>
              <a:spcAft>
                <a:spcPts val="0"/>
              </a:spcAft>
              <a:buClr>
                <a:schemeClr val="dk2"/>
              </a:buClr>
              <a:buSzPts val="1400"/>
              <a:buChar char="●"/>
              <a:defRPr>
                <a:solidFill>
                  <a:schemeClr val="dk2"/>
                </a:solidFill>
              </a:defRPr>
            </a:lvl7pPr>
            <a:lvl8pPr indent="-317500" lvl="7" marL="3657600" rtl="0">
              <a:lnSpc>
                <a:spcPct val="115000"/>
              </a:lnSpc>
              <a:spcBef>
                <a:spcPts val="1600"/>
              </a:spcBef>
              <a:spcAft>
                <a:spcPts val="0"/>
              </a:spcAft>
              <a:buClr>
                <a:schemeClr val="dk2"/>
              </a:buClr>
              <a:buSzPts val="1400"/>
              <a:buChar char="○"/>
              <a:defRPr>
                <a:solidFill>
                  <a:schemeClr val="dk2"/>
                </a:solidFill>
              </a:defRPr>
            </a:lvl8pPr>
            <a:lvl9pPr indent="-317500" lvl="8" marL="4114800" rtl="0">
              <a:lnSpc>
                <a:spcPct val="115000"/>
              </a:lnSpc>
              <a:spcBef>
                <a:spcPts val="1600"/>
              </a:spcBef>
              <a:spcAft>
                <a:spcPts val="1600"/>
              </a:spcAft>
              <a:buClr>
                <a:schemeClr val="dk2"/>
              </a:buClr>
              <a:buSzPts val="1400"/>
              <a:buChar char="■"/>
              <a:defRPr>
                <a:solidFill>
                  <a:schemeClr val="dk2"/>
                </a:solidFill>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95" name="Shape 95"/>
        <p:cNvGrpSpPr/>
        <p:nvPr/>
      </p:nvGrpSpPr>
      <p:grpSpPr>
        <a:xfrm>
          <a:off x="0" y="0"/>
          <a:ext cx="0" cy="0"/>
          <a:chOff x="0" y="0"/>
          <a:chExt cx="0" cy="0"/>
        </a:xfrm>
      </p:grpSpPr>
      <p:sp>
        <p:nvSpPr>
          <p:cNvPr id="96" name="Google Shape;96;p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97" name="Google Shape;97;p2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98" name="Google Shape;9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hyperlink" Target="https://trends.builtwith.com/javascript/jQuery" TargetMode="External"/><Relationship Id="rId5"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hyperlink" Target="https://code.jquery.com/" TargetMode="Externa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hyperlink" Target="https://plataforma.coderhouse.com/video-tutoriales" TargetMode="External"/><Relationship Id="rId5"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1.png"/><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1.png"/><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8.png"/><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22.png"/><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hyperlink" Target="https://juanda.gitbooks.io/webapps/content/jQuery/" TargetMode="External"/><Relationship Id="rId4" Type="http://schemas.openxmlformats.org/officeDocument/2006/relationships/hyperlink" Target="https://mundosica.github.io/tutorial_hispano_jQuery/sesion02/index.html#tecnicamente-%C2%BFque-es-jquery" TargetMode="External"/><Relationship Id="rId10" Type="http://schemas.openxmlformats.org/officeDocument/2006/relationships/hyperlink" Target="https://www.notion.so/coderhouse/Repositorio-de-Contenidos-ba8d3057a1e34049944ee4ba3a575999" TargetMode="External"/><Relationship Id="rId9" Type="http://schemas.openxmlformats.org/officeDocument/2006/relationships/image" Target="../media/image40.png"/><Relationship Id="rId5" Type="http://schemas.openxmlformats.org/officeDocument/2006/relationships/hyperlink" Target="https://youtu.be/R3Ebq0ybWLI?t=16" TargetMode="External"/><Relationship Id="rId6" Type="http://schemas.openxmlformats.org/officeDocument/2006/relationships/hyperlink" Target="https://developer.mozilla.org/es/docs/Glossary/jQuery" TargetMode="External"/><Relationship Id="rId7" Type="http://schemas.openxmlformats.org/officeDocument/2006/relationships/image" Target="../media/image23.png"/><Relationship Id="rId8"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1.png"/><Relationship Id="rId4"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8.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3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3.xml"/><Relationship Id="rId3" Type="http://schemas.openxmlformats.org/officeDocument/2006/relationships/image" Target="../media/image34.png"/><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33.png"/><Relationship Id="rId4" Type="http://schemas.openxmlformats.org/officeDocument/2006/relationships/hyperlink" Target="https://plataforma.coderhouse.com/video-tutoriales" TargetMode="External"/><Relationship Id="rId5" Type="http://schemas.openxmlformats.org/officeDocument/2006/relationships/image" Target="../media/image3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 Id="rId3"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35.png"/><Relationship Id="rId4" Type="http://schemas.openxmlformats.org/officeDocument/2006/relationships/image" Target="../media/image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 Id="rId3" Type="http://schemas.openxmlformats.org/officeDocument/2006/relationships/image" Target="../media/image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29.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0.xml"/><Relationship Id="rId3" Type="http://schemas.openxmlformats.org/officeDocument/2006/relationships/image" Target="../media/image48.png"/><Relationship Id="rId4" Type="http://schemas.openxmlformats.org/officeDocument/2006/relationships/image" Target="../media/image36.png"/><Relationship Id="rId5" Type="http://schemas.openxmlformats.org/officeDocument/2006/relationships/image" Target="../media/image41.png"/><Relationship Id="rId6" Type="http://schemas.openxmlformats.org/officeDocument/2006/relationships/image" Target="../media/image44.png"/><Relationship Id="rId7"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hyperlink" Target="https://drive.google.com/file/d/1vRgqlrKRfWiCOeUCx8KWRlhvgHXqC0qV/view?usp=sharing" TargetMode="External"/><Relationship Id="rId4" Type="http://schemas.openxmlformats.org/officeDocument/2006/relationships/image" Target="../media/image12.png"/><Relationship Id="rId5" Type="http://schemas.openxmlformats.org/officeDocument/2006/relationships/image" Target="../media/image1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2.xml"/><Relationship Id="rId3" Type="http://schemas.openxmlformats.org/officeDocument/2006/relationships/image" Target="../media/image47.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3.xml"/><Relationship Id="rId3" Type="http://schemas.openxmlformats.org/officeDocument/2006/relationships/image" Target="../media/image4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4.xml"/><Relationship Id="rId3" Type="http://schemas.openxmlformats.org/officeDocument/2006/relationships/hyperlink" Target="https://developer.mozilla.org/es/docs/Web/Events/DOMContentLoaded" TargetMode="Externa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 Id="rId3"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6.xml"/><Relationship Id="rId3"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4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35.png"/><Relationship Id="rId4"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5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5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5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5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 Id="rId3" Type="http://schemas.openxmlformats.org/officeDocument/2006/relationships/image" Target="../media/image5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hyperlink" Target="https://developer.mozilla.org/es/docs/Web/HTML/Elemento/input/hidden" TargetMode="External"/><Relationship Id="rId4" Type="http://schemas.openxmlformats.org/officeDocument/2006/relationships/image" Target="../media/image5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9.png"/><Relationship Id="rId8"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35.png"/><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 Id="rId3" Type="http://schemas.openxmlformats.org/officeDocument/2006/relationships/image" Target="../media/image35.png"/><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 Id="rId3" Type="http://schemas.openxmlformats.org/officeDocument/2006/relationships/image" Target="../media/image35.png"/><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3.xml"/><Relationship Id="rId3" Type="http://schemas.openxmlformats.org/officeDocument/2006/relationships/image" Target="../media/image56.png"/><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4.xml"/><Relationship Id="rId3" Type="http://schemas.openxmlformats.org/officeDocument/2006/relationships/image" Target="../media/image59.png"/><Relationship Id="rId4" Type="http://schemas.openxmlformats.org/officeDocument/2006/relationships/image" Target="../media/image6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5.xml"/><Relationship Id="rId3" Type="http://schemas.openxmlformats.org/officeDocument/2006/relationships/hyperlink" Target="https://juanda.gitbooks.io/webapps/content/jQuery/" TargetMode="External"/><Relationship Id="rId4" Type="http://schemas.openxmlformats.org/officeDocument/2006/relationships/hyperlink" Target="https://mundosica.github.io/tutorial_hispano_jQuery/sesion02/index.html#tecnicamente-%C2%BFque-es-jquery" TargetMode="External"/><Relationship Id="rId10" Type="http://schemas.openxmlformats.org/officeDocument/2006/relationships/hyperlink" Target="https://www.notion.so/coderhouse/Repositorio-de-Contenidos-ba8d3057a1e34049944ee4ba3a575999" TargetMode="External"/><Relationship Id="rId9" Type="http://schemas.openxmlformats.org/officeDocument/2006/relationships/image" Target="../media/image64.png"/><Relationship Id="rId5" Type="http://schemas.openxmlformats.org/officeDocument/2006/relationships/hyperlink" Target="https://youtu.be/R3Ebq0ybWLI?t=16" TargetMode="External"/><Relationship Id="rId6" Type="http://schemas.openxmlformats.org/officeDocument/2006/relationships/hyperlink" Target="https://developer.mozilla.org/es/docs/Glossary/jQuery" TargetMode="External"/><Relationship Id="rId7" Type="http://schemas.openxmlformats.org/officeDocument/2006/relationships/image" Target="../media/image60.png"/><Relationship Id="rId8" Type="http://schemas.openxmlformats.org/officeDocument/2006/relationships/image" Target="../media/image6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6.xml"/><Relationship Id="rId3" Type="http://schemas.openxmlformats.org/officeDocument/2006/relationships/image" Target="../media/image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7.xml"/><Relationship Id="rId3" Type="http://schemas.openxmlformats.org/officeDocument/2006/relationships/image" Target="../media/image56.png"/><Relationship Id="rId4" Type="http://schemas.openxmlformats.org/officeDocument/2006/relationships/image" Target="../media/image6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drive.google.com/file/d/1zFnjFQFLKdWrYHHTDM-spkXHSKM3sUR6/view?usp=sharing" TargetMode="External"/><Relationship Id="rId4" Type="http://schemas.openxmlformats.org/officeDocument/2006/relationships/image" Target="../media/image12.png"/><Relationship Id="rId5"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43" name="Shape 143"/>
        <p:cNvGrpSpPr/>
        <p:nvPr/>
      </p:nvGrpSpPr>
      <p:grpSpPr>
        <a:xfrm>
          <a:off x="0" y="0"/>
          <a:ext cx="0" cy="0"/>
          <a:chOff x="0" y="0"/>
          <a:chExt cx="0" cy="0"/>
        </a:xfrm>
      </p:grpSpPr>
      <p:sp>
        <p:nvSpPr>
          <p:cNvPr id="144" name="Google Shape;144;p37"/>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145" name="Google Shape;145;p37"/>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146" name="Google Shape;146;p37"/>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46"/>
          <p:cNvSpPr txBox="1"/>
          <p:nvPr/>
        </p:nvSpPr>
        <p:spPr>
          <a:xfrm>
            <a:off x="4908150" y="743000"/>
            <a:ext cx="4192800" cy="32832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En JS, una librería (o biblioteca) es un </a:t>
            </a:r>
            <a:r>
              <a:rPr b="0" i="0" lang="en-GB" sz="2000" u="none" cap="none" strike="noStrike">
                <a:solidFill>
                  <a:schemeClr val="dk1"/>
                </a:solidFill>
                <a:highlight>
                  <a:srgbClr val="E0FF00"/>
                </a:highlight>
                <a:latin typeface="Helvetica Neue Light"/>
                <a:ea typeface="Helvetica Neue Light"/>
                <a:cs typeface="Helvetica Neue Light"/>
                <a:sym typeface="Helvetica Neue Light"/>
              </a:rPr>
              <a:t>archivo de JavaScript que contiene objetos y funciones programadas por terceros</a:t>
            </a: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 destinada a realizar tareas específica en una aplicación o web.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Para conocer cómo usar una librería, debemos acceder a su documentación: un documento o página web donde se detalla cómo funciona cada elemento de ella.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260" name="Google Shape;260;p46"/>
          <p:cNvSpPr txBox="1"/>
          <p:nvPr/>
        </p:nvSpPr>
        <p:spPr>
          <a:xfrm>
            <a:off x="5254648" y="141025"/>
            <a:ext cx="3499800" cy="54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0" i="1" lang="en-GB" sz="2600" u="none" cap="none" strike="noStrike">
                <a:solidFill>
                  <a:srgbClr val="000000"/>
                </a:solidFill>
                <a:latin typeface="Anton"/>
                <a:ea typeface="Anton"/>
                <a:cs typeface="Anton"/>
                <a:sym typeface="Anton"/>
              </a:rPr>
              <a:t>LIBRERÍAS JS</a:t>
            </a:r>
            <a:endParaRPr b="0" i="1" sz="2600" u="none" cap="none" strike="noStrike">
              <a:solidFill>
                <a:srgbClr val="000000"/>
              </a:solidFill>
              <a:latin typeface="Anton"/>
              <a:ea typeface="Anton"/>
              <a:cs typeface="Anton"/>
              <a:sym typeface="Anton"/>
            </a:endParaRPr>
          </a:p>
        </p:txBody>
      </p:sp>
      <p:pic>
        <p:nvPicPr>
          <p:cNvPr id="261" name="Google Shape;261;p46"/>
          <p:cNvPicPr preferRelativeResize="0"/>
          <p:nvPr/>
        </p:nvPicPr>
        <p:blipFill rotWithShape="1">
          <a:blip r:embed="rId3">
            <a:alphaModFix/>
          </a:blip>
          <a:srcRect b="0" l="0" r="0" t="0"/>
          <a:stretch/>
        </p:blipFill>
        <p:spPr>
          <a:xfrm>
            <a:off x="7914425" y="4736650"/>
            <a:ext cx="1186526" cy="330675"/>
          </a:xfrm>
          <a:prstGeom prst="rect">
            <a:avLst/>
          </a:prstGeom>
          <a:noFill/>
          <a:ln>
            <a:noFill/>
          </a:ln>
        </p:spPr>
      </p:pic>
      <p:pic>
        <p:nvPicPr>
          <p:cNvPr id="262" name="Google Shape;262;p46"/>
          <p:cNvPicPr preferRelativeResize="0"/>
          <p:nvPr/>
        </p:nvPicPr>
        <p:blipFill rotWithShape="1">
          <a:blip r:embed="rId4">
            <a:alphaModFix/>
          </a:blip>
          <a:srcRect b="0" l="0" r="0" t="0"/>
          <a:stretch/>
        </p:blipFill>
        <p:spPr>
          <a:xfrm>
            <a:off x="-226209" y="0"/>
            <a:ext cx="5057485"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7"/>
          <p:cNvSpPr txBox="1"/>
          <p:nvPr/>
        </p:nvSpPr>
        <p:spPr>
          <a:xfrm>
            <a:off x="727725" y="1253725"/>
            <a:ext cx="7842600" cy="2551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Cuando estamos desarrollando una App o Web, podemos cargar una librería externa con el objetivo de emplear las herramientas que nos ofrece en nuestro código. </a:t>
            </a:r>
            <a:b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br>
            <a:r>
              <a:rPr b="0" i="0" lang="en-GB" sz="2000" u="none" cap="none" strike="noStrike">
                <a:solidFill>
                  <a:schemeClr val="dk1"/>
                </a:solidFill>
                <a:highlight>
                  <a:srgbClr val="E0FF00"/>
                </a:highlight>
                <a:latin typeface="Helvetica Neue Light"/>
                <a:ea typeface="Helvetica Neue Light"/>
                <a:cs typeface="Helvetica Neue Light"/>
                <a:sym typeface="Helvetica Neue Light"/>
              </a:rPr>
              <a:t>El proceso de referencia en el HTML es idéntico al de cualquier script JavaScript</a:t>
            </a: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268" name="Google Shape;268;p47"/>
          <p:cNvSpPr txBox="1"/>
          <p:nvPr/>
        </p:nvSpPr>
        <p:spPr>
          <a:xfrm>
            <a:off x="100" y="354850"/>
            <a:ext cx="91440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¿CÓMO SE USAN LAS LIBRERÍAS?</a:t>
            </a:r>
            <a:endParaRPr b="0" i="1" sz="4500" u="none" cap="none" strike="noStrike">
              <a:solidFill>
                <a:srgbClr val="000000"/>
              </a:solidFill>
              <a:latin typeface="Anton"/>
              <a:ea typeface="Anton"/>
              <a:cs typeface="Anton"/>
              <a:sym typeface="Anton"/>
            </a:endParaRPr>
          </a:p>
        </p:txBody>
      </p:sp>
      <p:pic>
        <p:nvPicPr>
          <p:cNvPr id="269" name="Google Shape;269;p4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70" name="Google Shape;270;p47"/>
          <p:cNvSpPr txBox="1"/>
          <p:nvPr/>
        </p:nvSpPr>
        <p:spPr>
          <a:xfrm>
            <a:off x="2026425" y="3627400"/>
            <a:ext cx="5245200" cy="605700"/>
          </a:xfrm>
          <a:prstGeom prst="rect">
            <a:avLst/>
          </a:prstGeom>
          <a:solidFill>
            <a:srgbClr val="000000"/>
          </a:solidFill>
          <a:ln>
            <a:noFill/>
          </a:ln>
        </p:spPr>
        <p:txBody>
          <a:bodyPr anchorCtr="0" anchor="t" bIns="180000" lIns="180000" spcFirstLastPara="1" rIns="180000" wrap="square" tIns="180000">
            <a:noAutofit/>
          </a:bodyPr>
          <a:lstStyle/>
          <a:p>
            <a:pPr indent="0" lvl="0" marL="0" marR="0" rtl="0" algn="l">
              <a:lnSpc>
                <a:spcPct val="135714"/>
              </a:lnSpc>
              <a:spcBef>
                <a:spcPts val="0"/>
              </a:spcBef>
              <a:spcAft>
                <a:spcPts val="0"/>
              </a:spcAft>
              <a:buClr>
                <a:schemeClr val="dk1"/>
              </a:buClr>
              <a:buSzPts val="1100"/>
              <a:buFont typeface="Arial"/>
              <a:buNone/>
            </a:pPr>
            <a:r>
              <a:rPr b="0" i="0" lang="en-GB" sz="1600" u="none" cap="none" strike="noStrike">
                <a:solidFill>
                  <a:srgbClr val="F8F8F2"/>
                </a:solidFill>
                <a:latin typeface="Courier New"/>
                <a:ea typeface="Courier New"/>
                <a:cs typeface="Courier New"/>
                <a:sym typeface="Courier New"/>
              </a:rPr>
              <a:t>&lt;</a:t>
            </a:r>
            <a:r>
              <a:rPr b="0" i="0" lang="en-GB" sz="1600" u="none" cap="none" strike="noStrike">
                <a:solidFill>
                  <a:srgbClr val="FF79C6"/>
                </a:solidFill>
                <a:latin typeface="Courier New"/>
                <a:ea typeface="Courier New"/>
                <a:cs typeface="Courier New"/>
                <a:sym typeface="Courier New"/>
              </a:rPr>
              <a:t>script</a:t>
            </a:r>
            <a:r>
              <a:rPr b="0" i="0" lang="en-GB" sz="1600" u="none" cap="none" strike="noStrike">
                <a:solidFill>
                  <a:srgbClr val="F8F8F2"/>
                </a:solidFill>
                <a:latin typeface="Courier New"/>
                <a:ea typeface="Courier New"/>
                <a:cs typeface="Courier New"/>
                <a:sym typeface="Courier New"/>
              </a:rPr>
              <a:t> </a:t>
            </a:r>
            <a:r>
              <a:rPr b="0" i="1" lang="en-GB" sz="1600" u="none" cap="none" strike="noStrike">
                <a:solidFill>
                  <a:srgbClr val="50FA7B"/>
                </a:solidFill>
                <a:latin typeface="Courier New"/>
                <a:ea typeface="Courier New"/>
                <a:cs typeface="Courier New"/>
                <a:sym typeface="Courier New"/>
              </a:rPr>
              <a:t>src</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js/libreria.js</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&gt;&lt;/</a:t>
            </a:r>
            <a:r>
              <a:rPr b="0" i="0" lang="en-GB" sz="1600" u="none" cap="none" strike="noStrike">
                <a:solidFill>
                  <a:srgbClr val="FF79C6"/>
                </a:solidFill>
                <a:latin typeface="Courier New"/>
                <a:ea typeface="Courier New"/>
                <a:cs typeface="Courier New"/>
                <a:sym typeface="Courier New"/>
              </a:rPr>
              <a:t>script</a:t>
            </a:r>
            <a:r>
              <a:rPr b="0" i="0" lang="en-GB" sz="1600" u="none" cap="none" strike="noStrike">
                <a:solidFill>
                  <a:srgbClr val="F8F8F2"/>
                </a:solidFill>
                <a:latin typeface="Courier New"/>
                <a:ea typeface="Courier New"/>
                <a:cs typeface="Courier New"/>
                <a:sym typeface="Courier New"/>
              </a:rPr>
              <a:t>&gt;</a:t>
            </a:r>
            <a:endParaRPr b="0" i="0" sz="1600" u="none" cap="none" strike="noStrike">
              <a:solidFill>
                <a:srgbClr val="F8F8F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FFFFFF"/>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8"/>
          <p:cNvSpPr txBox="1"/>
          <p:nvPr/>
        </p:nvSpPr>
        <p:spPr>
          <a:xfrm>
            <a:off x="650700" y="1630300"/>
            <a:ext cx="7842600" cy="2551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Tenemos dos formas de cargar una librería según el origen. Ambas son completamente válidas y no existe gran diferencia en la forma de carga entre una y otra: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DFFBC"/>
              </a:buClr>
              <a:buSzPts val="2000"/>
              <a:buFont typeface="Helvetica Neue Light"/>
              <a:buChar char="●"/>
            </a:pPr>
            <a:r>
              <a:rPr b="1" i="0" lang="en-GB" sz="2000" u="none" cap="none" strike="noStrike">
                <a:solidFill>
                  <a:schemeClr val="dk1"/>
                </a:solidFill>
                <a:highlight>
                  <a:srgbClr val="E0FF00"/>
                </a:highlight>
                <a:latin typeface="Helvetica Neue"/>
                <a:ea typeface="Helvetica Neue"/>
                <a:cs typeface="Helvetica Neue"/>
                <a:sym typeface="Helvetica Neue"/>
              </a:rPr>
              <a:t>Cargar mediante URL:</a:t>
            </a: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 Cargar el archivo de la librería de forma remota, leyéndolo desde una URL.</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DFFBC"/>
              </a:buClr>
              <a:buSzPts val="2000"/>
              <a:buFont typeface="Helvetica Neue Light"/>
              <a:buChar char="●"/>
            </a:pPr>
            <a:r>
              <a:rPr b="1" i="0" lang="en-GB" sz="2000" u="none" cap="none" strike="noStrike">
                <a:solidFill>
                  <a:schemeClr val="dk1"/>
                </a:solidFill>
                <a:highlight>
                  <a:srgbClr val="E0FF00"/>
                </a:highlight>
                <a:latin typeface="Helvetica Neue"/>
                <a:ea typeface="Helvetica Neue"/>
                <a:cs typeface="Helvetica Neue"/>
                <a:sym typeface="Helvetica Neue"/>
              </a:rPr>
              <a:t>Cargar Localmente</a:t>
            </a:r>
            <a:r>
              <a:rPr b="1" i="0" lang="en-GB" sz="2000" u="none" cap="none" strike="noStrike">
                <a:solidFill>
                  <a:schemeClr val="dk1"/>
                </a:solidFill>
                <a:highlight>
                  <a:srgbClr val="FFFFFF"/>
                </a:highlight>
                <a:latin typeface="Helvetica Neue"/>
                <a:ea typeface="Helvetica Neue"/>
                <a:cs typeface="Helvetica Neue"/>
                <a:sym typeface="Helvetica Neue"/>
              </a:rPr>
              <a:t>:</a:t>
            </a: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 Descargar el archivo a nuestro servidor y ejecutarlo localmente.</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276" name="Google Shape;276;p48"/>
          <p:cNvSpPr txBox="1"/>
          <p:nvPr/>
        </p:nvSpPr>
        <p:spPr>
          <a:xfrm>
            <a:off x="1671825" y="641196"/>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ORIGEN DE LA LIBRERÍA</a:t>
            </a:r>
            <a:endParaRPr b="0" i="1" sz="4500" u="none" cap="none" strike="noStrike">
              <a:solidFill>
                <a:srgbClr val="000000"/>
              </a:solidFill>
              <a:latin typeface="Anton"/>
              <a:ea typeface="Anton"/>
              <a:cs typeface="Anton"/>
              <a:sym typeface="Anton"/>
            </a:endParaRPr>
          </a:p>
        </p:txBody>
      </p:sp>
      <p:pic>
        <p:nvPicPr>
          <p:cNvPr id="277" name="Google Shape;277;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49"/>
          <p:cNvSpPr txBox="1"/>
          <p:nvPr/>
        </p:nvSpPr>
        <p:spPr>
          <a:xfrm>
            <a:off x="389550" y="1026550"/>
            <a:ext cx="8364900" cy="36831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Al cargar librerías externas, hay una práctica muy común que consiste en cargarlas en formato minificado, o minified en inglés.</a:t>
            </a:r>
            <a:b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b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Eso significa, que el contenido del archivo JS se encuentra escrito todo en una única línea, y de corrido.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Esto se usa para:</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Achicar el peso del archivo (al estar en una única línea se eliminan todos los saltos de línea y espacios innecesarios).</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Evitar la edición del archivo JS (es un poco incómodo poder editarlo así -aunque hoy en día existen herramientas online que desminifican un archivo).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283" name="Google Shape;283;p49"/>
          <p:cNvSpPr txBox="1"/>
          <p:nvPr/>
        </p:nvSpPr>
        <p:spPr>
          <a:xfrm>
            <a:off x="1671825" y="111721"/>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JAVASCRIPT MINIFICADO</a:t>
            </a:r>
            <a:endParaRPr b="0" i="1" sz="4500" u="none" cap="none" strike="noStrike">
              <a:solidFill>
                <a:srgbClr val="000000"/>
              </a:solidFill>
              <a:latin typeface="Anton"/>
              <a:ea typeface="Anton"/>
              <a:cs typeface="Anton"/>
              <a:sym typeface="Anton"/>
            </a:endParaRPr>
          </a:p>
        </p:txBody>
      </p:sp>
      <p:pic>
        <p:nvPicPr>
          <p:cNvPr id="284" name="Google Shape;284;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0"/>
          <p:cNvSpPr txBox="1"/>
          <p:nvPr/>
        </p:nvSpPr>
        <p:spPr>
          <a:xfrm>
            <a:off x="389550" y="1026550"/>
            <a:ext cx="8364900" cy="3339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Por lo general, todas las librerías suelen ofrecer los dos archivos para usar: el archivo .js común, y el minificado.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b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b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Suele respetarse el siguiente estándar para el nombre:</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355600" lvl="0" marL="2743200" marR="0" rtl="0" algn="l">
              <a:lnSpc>
                <a:spcPct val="115000"/>
              </a:lnSpc>
              <a:spcBef>
                <a:spcPts val="0"/>
              </a:spcBef>
              <a:spcAft>
                <a:spcPts val="0"/>
              </a:spcAft>
              <a:buClr>
                <a:srgbClr val="3CEFAB"/>
              </a:buClr>
              <a:buSzPts val="2000"/>
              <a:buFont typeface="Helvetica Neue Light"/>
              <a:buChar char="●"/>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Archivo comun: </a:t>
            </a:r>
            <a:r>
              <a:rPr b="0" i="0" lang="en-GB" sz="2000" u="none" cap="none" strike="noStrike">
                <a:solidFill>
                  <a:schemeClr val="dk1"/>
                </a:solidFill>
                <a:highlight>
                  <a:srgbClr val="E0FF00"/>
                </a:highlight>
                <a:latin typeface="Helvetica Neue Light"/>
                <a:ea typeface="Helvetica Neue Light"/>
                <a:cs typeface="Helvetica Neue Light"/>
                <a:sym typeface="Helvetica Neue Light"/>
              </a:rPr>
              <a:t>libreria.js</a:t>
            </a:r>
            <a:endParaRPr b="0" i="0" sz="2000" u="none" cap="none" strike="noStrike">
              <a:solidFill>
                <a:schemeClr val="dk1"/>
              </a:solidFill>
              <a:highlight>
                <a:srgbClr val="E0FF00"/>
              </a:highlight>
              <a:latin typeface="Helvetica Neue Light"/>
              <a:ea typeface="Helvetica Neue Light"/>
              <a:cs typeface="Helvetica Neue Light"/>
              <a:sym typeface="Helvetica Neue Light"/>
            </a:endParaRPr>
          </a:p>
          <a:p>
            <a:pPr indent="-355600" lvl="0" marL="2743200" marR="0" rtl="0" algn="l">
              <a:lnSpc>
                <a:spcPct val="115000"/>
              </a:lnSpc>
              <a:spcBef>
                <a:spcPts val="0"/>
              </a:spcBef>
              <a:spcAft>
                <a:spcPts val="0"/>
              </a:spcAft>
              <a:buClr>
                <a:srgbClr val="3CEFAB"/>
              </a:buClr>
              <a:buSzPts val="2000"/>
              <a:buFont typeface="Didact Gothic"/>
              <a:buChar char="●"/>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Archivo minificado: </a:t>
            </a:r>
            <a:r>
              <a:rPr b="0" i="0" lang="en-GB" sz="2000" u="none" cap="none" strike="noStrike">
                <a:solidFill>
                  <a:schemeClr val="dk1"/>
                </a:solidFill>
                <a:highlight>
                  <a:srgbClr val="E0FF00"/>
                </a:highlight>
                <a:latin typeface="Helvetica Neue Light"/>
                <a:ea typeface="Helvetica Neue Light"/>
                <a:cs typeface="Helvetica Neue Light"/>
                <a:sym typeface="Helvetica Neue Light"/>
              </a:rPr>
              <a:t>libreria.min.js</a:t>
            </a:r>
            <a:endParaRPr b="0" i="0" sz="2000" u="none" cap="none" strike="noStrike">
              <a:solidFill>
                <a:schemeClr val="dk1"/>
              </a:solidFill>
              <a:highlight>
                <a:srgbClr val="E0FF00"/>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La recomendación es usar el minificado, a menos que sea necesario hacer debug sobre los archivos de la </a:t>
            </a:r>
            <a:r>
              <a:rPr lang="en-GB" sz="2000">
                <a:solidFill>
                  <a:schemeClr val="dk1"/>
                </a:solidFill>
                <a:highlight>
                  <a:srgbClr val="FFFFFF"/>
                </a:highlight>
                <a:latin typeface="Helvetica Neue Light"/>
                <a:ea typeface="Helvetica Neue Light"/>
                <a:cs typeface="Helvetica Neue Light"/>
                <a:sym typeface="Helvetica Neue Light"/>
              </a:rPr>
              <a:t>librería</a:t>
            </a: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290" name="Google Shape;290;p50"/>
          <p:cNvSpPr txBox="1"/>
          <p:nvPr/>
        </p:nvSpPr>
        <p:spPr>
          <a:xfrm>
            <a:off x="1671825" y="111721"/>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JAVASCRIPT MINIFICADO</a:t>
            </a:r>
            <a:endParaRPr b="0" i="1" sz="4500" u="none" cap="none" strike="noStrike">
              <a:solidFill>
                <a:srgbClr val="000000"/>
              </a:solidFill>
              <a:latin typeface="Anton"/>
              <a:ea typeface="Anton"/>
              <a:cs typeface="Anton"/>
              <a:sym typeface="Anton"/>
            </a:endParaRPr>
          </a:p>
        </p:txBody>
      </p:sp>
      <p:pic>
        <p:nvPicPr>
          <p:cNvPr id="291" name="Google Shape;291;p5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51"/>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JQUERY</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52"/>
          <p:cNvSpPr txBox="1"/>
          <p:nvPr/>
        </p:nvSpPr>
        <p:spPr>
          <a:xfrm>
            <a:off x="650700" y="1630300"/>
            <a:ext cx="7842600" cy="2551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jQuery </a:t>
            </a:r>
            <a:r>
              <a:rPr b="0" i="0" lang="en-GB" sz="2000" u="none" cap="none" strike="noStrike">
                <a:solidFill>
                  <a:schemeClr val="dk1"/>
                </a:solidFill>
                <a:highlight>
                  <a:srgbClr val="E0FF00"/>
                </a:highlight>
                <a:latin typeface="Helvetica Neue Light"/>
                <a:ea typeface="Helvetica Neue Light"/>
                <a:cs typeface="Helvetica Neue Light"/>
                <a:sym typeface="Helvetica Neue Light"/>
              </a:rPr>
              <a:t>es una librería que sirve para manipular el DOM, controlar eventos, agregar animaciones y ejecutar llamadas AJAX</a:t>
            </a: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 entre otras cosas.</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Si bien ya vimos el uso del DOM mediante las herramientas nativas de JS, lo que diferencia a jQuery es que </a:t>
            </a:r>
            <a:r>
              <a:rPr lang="en-GB" sz="2000">
                <a:solidFill>
                  <a:schemeClr val="dk1"/>
                </a:solidFill>
                <a:highlight>
                  <a:srgbClr val="FFFFFF"/>
                </a:highlight>
                <a:latin typeface="Helvetica Neue Light"/>
                <a:ea typeface="Helvetica Neue Light"/>
                <a:cs typeface="Helvetica Neue Light"/>
                <a:sym typeface="Helvetica Neue Light"/>
              </a:rPr>
              <a:t>resulta</a:t>
            </a: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 más práctico y potente, además de estar más sistematizado y ordenado desde la forma en que está desarrollado.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302" name="Google Shape;302;p52"/>
          <p:cNvSpPr txBox="1"/>
          <p:nvPr/>
        </p:nvSpPr>
        <p:spPr>
          <a:xfrm>
            <a:off x="1671825" y="641196"/>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¿PARA QUÉ?</a:t>
            </a:r>
            <a:endParaRPr b="0" i="1" sz="4500" u="none" cap="none" strike="noStrike">
              <a:solidFill>
                <a:srgbClr val="000000"/>
              </a:solidFill>
              <a:latin typeface="Anton"/>
              <a:ea typeface="Anton"/>
              <a:cs typeface="Anton"/>
              <a:sym typeface="Anton"/>
            </a:endParaRPr>
          </a:p>
        </p:txBody>
      </p:sp>
      <p:pic>
        <p:nvPicPr>
          <p:cNvPr id="303" name="Google Shape;303;p5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04" name="Google Shape;304;p52"/>
          <p:cNvPicPr preferRelativeResize="0"/>
          <p:nvPr/>
        </p:nvPicPr>
        <p:blipFill rotWithShape="1">
          <a:blip r:embed="rId4">
            <a:alphaModFix/>
          </a:blip>
          <a:srcRect b="0" l="0" r="0" t="0"/>
          <a:stretch/>
        </p:blipFill>
        <p:spPr>
          <a:xfrm>
            <a:off x="6260373" y="-975"/>
            <a:ext cx="2883625" cy="1153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3"/>
          <p:cNvSpPr txBox="1"/>
          <p:nvPr/>
        </p:nvSpPr>
        <p:spPr>
          <a:xfrm>
            <a:off x="1809475" y="81196"/>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jQUERY EN LA ACTUALIDAD</a:t>
            </a:r>
            <a:endParaRPr b="0" i="1" sz="4500" u="none" cap="none" strike="noStrike">
              <a:solidFill>
                <a:srgbClr val="000000"/>
              </a:solidFill>
              <a:latin typeface="Anton"/>
              <a:ea typeface="Anton"/>
              <a:cs typeface="Anton"/>
              <a:sym typeface="Anton"/>
            </a:endParaRPr>
          </a:p>
        </p:txBody>
      </p:sp>
      <p:pic>
        <p:nvPicPr>
          <p:cNvPr id="310" name="Google Shape;310;p5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11" name="Google Shape;311;p53"/>
          <p:cNvSpPr txBox="1"/>
          <p:nvPr/>
        </p:nvSpPr>
        <p:spPr>
          <a:xfrm>
            <a:off x="70525" y="4428650"/>
            <a:ext cx="9144000" cy="620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2000"/>
              <a:buFont typeface="Arial"/>
              <a:buNone/>
            </a:pPr>
            <a:r>
              <a:rPr b="1" i="0" lang="en-GB" sz="2000" u="none" cap="none" strike="noStrike">
                <a:solidFill>
                  <a:schemeClr val="dk1"/>
                </a:solidFill>
                <a:highlight>
                  <a:schemeClr val="lt1"/>
                </a:highlight>
                <a:latin typeface="Helvetica Neue"/>
                <a:ea typeface="Helvetica Neue"/>
                <a:cs typeface="Helvetica Neue"/>
                <a:sym typeface="Helvetica Neue"/>
              </a:rPr>
              <a:t>Fuente:</a:t>
            </a:r>
            <a:r>
              <a:rPr b="0" i="0" lang="en-GB" sz="2000" u="none" cap="none" strike="noStrike">
                <a:solidFill>
                  <a:schemeClr val="dk1"/>
                </a:solidFill>
                <a:highlight>
                  <a:schemeClr val="lt1"/>
                </a:highlight>
                <a:latin typeface="Didact Gothic"/>
                <a:ea typeface="Didact Gothic"/>
                <a:cs typeface="Didact Gothic"/>
                <a:sym typeface="Didact Gothic"/>
              </a:rPr>
              <a:t> </a:t>
            </a:r>
            <a:r>
              <a:rPr b="0" i="0" lang="en-GB" sz="1400" u="none" cap="none" strike="noStrike">
                <a:solidFill>
                  <a:srgbClr val="000000"/>
                </a:solidFill>
                <a:latin typeface="Arial"/>
                <a:ea typeface="Arial"/>
                <a:cs typeface="Arial"/>
                <a:sym typeface="Arial"/>
              </a:rPr>
              <a:t> </a:t>
            </a:r>
            <a:r>
              <a:rPr b="0" i="0" lang="en-GB" sz="2000" u="sng" cap="none" strike="noStrike">
                <a:solidFill>
                  <a:schemeClr val="hlink"/>
                </a:solidFill>
                <a:highlight>
                  <a:schemeClr val="lt1"/>
                </a:highlight>
                <a:latin typeface="Didact Gothic"/>
                <a:ea typeface="Didact Gothic"/>
                <a:cs typeface="Didact Gothic"/>
                <a:sym typeface="Didact Gothic"/>
                <a:hlinkClick r:id="rId4"/>
              </a:rPr>
              <a:t>https://trends.builtwith.com/javascript/jQuery </a:t>
            </a:r>
            <a:endParaRPr b="0" i="0" sz="2000" u="none" cap="none" strike="noStrike">
              <a:solidFill>
                <a:schemeClr val="dk1"/>
              </a:solidFill>
              <a:highlight>
                <a:schemeClr val="lt1"/>
              </a:highlight>
              <a:latin typeface="Didact Gothic"/>
              <a:ea typeface="Didact Gothic"/>
              <a:cs typeface="Didact Gothic"/>
              <a:sym typeface="Didact Gothic"/>
            </a:endParaRPr>
          </a:p>
        </p:txBody>
      </p:sp>
      <p:sp>
        <p:nvSpPr>
          <p:cNvPr id="312" name="Google Shape;312;p53"/>
          <p:cNvSpPr txBox="1"/>
          <p:nvPr/>
        </p:nvSpPr>
        <p:spPr>
          <a:xfrm>
            <a:off x="70525" y="1210950"/>
            <a:ext cx="5860200" cy="3072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En la actualidad existen opciones más modernas que jQuery que proveen las mismas  funcionalidades que esta librería. (Incluso en las últimas versiones de JS)</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Pero su presencia en el mercado es aún significativa y existe un conjunto de tecnología en producción dependiente de esta librería, lo que la transforma en una excelente candidata a ofertas laborales en migración de sistemas.</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pic>
        <p:nvPicPr>
          <p:cNvPr id="313" name="Google Shape;313;p53"/>
          <p:cNvPicPr preferRelativeResize="0"/>
          <p:nvPr/>
        </p:nvPicPr>
        <p:blipFill rotWithShape="1">
          <a:blip r:embed="rId5">
            <a:alphaModFix/>
          </a:blip>
          <a:srcRect b="0" l="0" r="0" t="0"/>
          <a:stretch/>
        </p:blipFill>
        <p:spPr>
          <a:xfrm>
            <a:off x="6068000" y="1010187"/>
            <a:ext cx="2955175" cy="34741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4"/>
          <p:cNvSpPr txBox="1"/>
          <p:nvPr/>
        </p:nvSpPr>
        <p:spPr>
          <a:xfrm>
            <a:off x="544625" y="258238"/>
            <a:ext cx="47769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4300"/>
              <a:buFont typeface="Arial"/>
              <a:buNone/>
            </a:pPr>
            <a:r>
              <a:rPr b="0" i="1" lang="en-GB" sz="4300" u="none" cap="none" strike="noStrike">
                <a:solidFill>
                  <a:srgbClr val="000000"/>
                </a:solidFill>
                <a:latin typeface="Anton"/>
                <a:ea typeface="Anton"/>
                <a:cs typeface="Anton"/>
                <a:sym typeface="Anton"/>
              </a:rPr>
              <a:t>jQUERY</a:t>
            </a:r>
            <a:endParaRPr b="0" i="1" sz="4300" u="none" cap="none" strike="noStrike">
              <a:solidFill>
                <a:srgbClr val="000000"/>
              </a:solidFill>
              <a:latin typeface="Anton"/>
              <a:ea typeface="Anton"/>
              <a:cs typeface="Anton"/>
              <a:sym typeface="Anton"/>
            </a:endParaRPr>
          </a:p>
          <a:p>
            <a:pPr indent="0" lvl="0" marL="0" marR="0" rtl="0" algn="l">
              <a:lnSpc>
                <a:spcPct val="115000"/>
              </a:lnSpc>
              <a:spcBef>
                <a:spcPts val="0"/>
              </a:spcBef>
              <a:spcAft>
                <a:spcPts val="0"/>
              </a:spcAft>
              <a:buClr>
                <a:srgbClr val="000000"/>
              </a:buClr>
              <a:buSzPts val="3500"/>
              <a:buFont typeface="Arial"/>
              <a:buNone/>
            </a:pPr>
            <a:r>
              <a:rPr b="0" i="1" lang="en-GB" sz="3500" u="none" cap="none" strike="noStrike">
                <a:solidFill>
                  <a:srgbClr val="000000"/>
                </a:solidFill>
                <a:latin typeface="Anton"/>
                <a:ea typeface="Anton"/>
                <a:cs typeface="Anton"/>
                <a:sym typeface="Anton"/>
              </a:rPr>
              <a:t>Ventajas</a:t>
            </a:r>
            <a:endParaRPr b="0" i="1" sz="3500" u="none" cap="none" strike="noStrike">
              <a:solidFill>
                <a:srgbClr val="000000"/>
              </a:solidFill>
              <a:latin typeface="Anton"/>
              <a:ea typeface="Anton"/>
              <a:cs typeface="Anton"/>
              <a:sym typeface="Anton"/>
            </a:endParaRPr>
          </a:p>
        </p:txBody>
      </p:sp>
      <p:sp>
        <p:nvSpPr>
          <p:cNvPr id="319" name="Google Shape;319;p54"/>
          <p:cNvSpPr txBox="1"/>
          <p:nvPr/>
        </p:nvSpPr>
        <p:spPr>
          <a:xfrm>
            <a:off x="1632300" y="2026552"/>
            <a:ext cx="6052200" cy="25353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n-GB" sz="2000" u="none" cap="none" strike="noStrike">
                <a:solidFill>
                  <a:srgbClr val="000000"/>
                </a:solidFill>
                <a:latin typeface="Helvetica Neue Light"/>
                <a:ea typeface="Helvetica Neue Light"/>
                <a:cs typeface="Helvetica Neue Light"/>
                <a:sym typeface="Helvetica Neue Light"/>
              </a:rPr>
              <a:t>JQuery utiliza los mismos selectores de CSS3 para operar sobre los elementos.</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n-GB" sz="2000" u="none" cap="none" strike="noStrike">
                <a:solidFill>
                  <a:srgbClr val="000000"/>
                </a:solidFill>
                <a:latin typeface="Helvetica Neue Light"/>
                <a:ea typeface="Helvetica Neue Light"/>
                <a:cs typeface="Helvetica Neue Light"/>
                <a:sym typeface="Helvetica Neue Light"/>
              </a:rPr>
              <a:t>Diseño y estructura ordenada.</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n-GB" sz="2000" u="none" cap="none" strike="noStrike">
                <a:solidFill>
                  <a:srgbClr val="000000"/>
                </a:solidFill>
                <a:latin typeface="Helvetica Neue Light"/>
                <a:ea typeface="Helvetica Neue Light"/>
                <a:cs typeface="Helvetica Neue Light"/>
                <a:sym typeface="Helvetica Neue Light"/>
              </a:rPr>
              <a:t>Es open source.</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n-GB" sz="2000" u="none" cap="none" strike="noStrike">
                <a:solidFill>
                  <a:srgbClr val="000000"/>
                </a:solidFill>
                <a:latin typeface="Helvetica Neue Light"/>
                <a:ea typeface="Helvetica Neue Light"/>
                <a:cs typeface="Helvetica Neue Light"/>
                <a:sym typeface="Helvetica Neue Light"/>
              </a:rPr>
              <a:t>Rapidez para ejecutar y operar sobre el DOM.</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n-GB" sz="2000" u="none" cap="none" strike="noStrike">
                <a:solidFill>
                  <a:srgbClr val="000000"/>
                </a:solidFill>
                <a:latin typeface="Helvetica Neue Light"/>
                <a:ea typeface="Helvetica Neue Light"/>
                <a:cs typeface="Helvetica Neue Light"/>
                <a:sym typeface="Helvetica Neue Light"/>
              </a:rPr>
              <a:t>Compatibilidad con muchos plugins. (animaciones, sliders, componentes, etcétera).</a:t>
            </a:r>
            <a:endParaRPr b="0" i="0" sz="2000" u="none" cap="none" strike="noStrike">
              <a:solidFill>
                <a:srgbClr val="000000"/>
              </a:solidFill>
              <a:latin typeface="Helvetica Neue Light"/>
              <a:ea typeface="Helvetica Neue Light"/>
              <a:cs typeface="Helvetica Neue Light"/>
              <a:sym typeface="Helvetica Neue Light"/>
            </a:endParaRPr>
          </a:p>
          <a:p>
            <a:pPr indent="-355600" lvl="0" marL="457200" marR="0" rtl="0" algn="l">
              <a:lnSpc>
                <a:spcPct val="115000"/>
              </a:lnSpc>
              <a:spcBef>
                <a:spcPts val="0"/>
              </a:spcBef>
              <a:spcAft>
                <a:spcPts val="0"/>
              </a:spcAft>
              <a:buClr>
                <a:srgbClr val="3CEFAB"/>
              </a:buClr>
              <a:buSzPts val="2000"/>
              <a:buFont typeface="Helvetica Neue Light"/>
              <a:buChar char="●"/>
            </a:pPr>
            <a:r>
              <a:rPr b="0" i="0" lang="en-GB" sz="2000" u="none" cap="none" strike="noStrike">
                <a:solidFill>
                  <a:srgbClr val="000000"/>
                </a:solidFill>
                <a:latin typeface="Helvetica Neue Light"/>
                <a:ea typeface="Helvetica Neue Light"/>
                <a:cs typeface="Helvetica Neue Light"/>
                <a:sym typeface="Helvetica Neue Light"/>
              </a:rPr>
              <a:t>Facil de aprender. (4 Clases)</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l">
              <a:lnSpc>
                <a:spcPct val="115000"/>
              </a:lnSpc>
              <a:spcBef>
                <a:spcPts val="0"/>
              </a:spcBef>
              <a:spcAft>
                <a:spcPts val="0"/>
              </a:spcAft>
              <a:buClr>
                <a:srgbClr val="000000"/>
              </a:buClr>
              <a:buSzPts val="11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chemeClr val="dk1"/>
              </a:buClr>
              <a:buSzPts val="1100"/>
              <a:buFont typeface="Arial"/>
              <a:buNone/>
            </a:pPr>
            <a:r>
              <a:t/>
            </a:r>
            <a:endParaRPr b="0" i="0" sz="2000" u="none" cap="none" strike="noStrike">
              <a:solidFill>
                <a:srgbClr val="FFFFFF"/>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1400"/>
              <a:buFont typeface="Arial"/>
              <a:buNone/>
            </a:pPr>
            <a:r>
              <a:t/>
            </a:r>
            <a:endParaRPr b="0" i="0" sz="1400" u="none" cap="none" strike="noStrike">
              <a:solidFill>
                <a:srgbClr val="FFFFFF"/>
              </a:solidFill>
              <a:latin typeface="Helvetica Neue Light"/>
              <a:ea typeface="Helvetica Neue Light"/>
              <a:cs typeface="Helvetica Neue Light"/>
              <a:sym typeface="Helvetica Neue Light"/>
            </a:endParaRPr>
          </a:p>
        </p:txBody>
      </p:sp>
      <p:pic>
        <p:nvPicPr>
          <p:cNvPr id="320" name="Google Shape;320;p5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5"/>
          <p:cNvSpPr txBox="1"/>
          <p:nvPr/>
        </p:nvSpPr>
        <p:spPr>
          <a:xfrm>
            <a:off x="273875" y="1079850"/>
            <a:ext cx="8746500" cy="29838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Basta con localizar una URL de un </a:t>
            </a:r>
            <a:r>
              <a:rPr b="0" i="0" lang="en-GB" sz="2000" u="sng" cap="none" strike="noStrike">
                <a:solidFill>
                  <a:schemeClr val="hlink"/>
                </a:solidFill>
                <a:highlight>
                  <a:srgbClr val="FFFFFF"/>
                </a:highlight>
                <a:latin typeface="Helvetica Neue Light"/>
                <a:ea typeface="Helvetica Neue Light"/>
                <a:cs typeface="Helvetica Neue Light"/>
                <a:sym typeface="Helvetica Neue Light"/>
                <a:hlinkClick r:id="rId3"/>
              </a:rPr>
              <a:t>CDN</a:t>
            </a: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 que provea la librería jQuery y cargarlo en el archivo HTML.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45720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chemeClr val="lt1"/>
                </a:highlight>
                <a:latin typeface="Helvetica Neue Light"/>
                <a:ea typeface="Helvetica Neue Light"/>
                <a:cs typeface="Helvetica Neue Light"/>
                <a:sym typeface="Helvetica Neue Light"/>
              </a:rPr>
              <a:t>Una vez que localizamos la URL del archivo, la referenciamos en nuestro archivo HTML antes de cerrar el </a:t>
            </a:r>
            <a:r>
              <a:rPr b="0" i="1" lang="en-GB" sz="2000" u="none" cap="none" strike="noStrike">
                <a:solidFill>
                  <a:schemeClr val="dk1"/>
                </a:solidFill>
                <a:highlight>
                  <a:srgbClr val="E0FF00"/>
                </a:highlight>
                <a:latin typeface="Helvetica Neue Light"/>
                <a:ea typeface="Helvetica Neue Light"/>
                <a:cs typeface="Helvetica Neue Light"/>
                <a:sym typeface="Helvetica Neue Light"/>
              </a:rPr>
              <a:t>&lt;/body&gt;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457200" marR="0" rtl="0" algn="ctr">
              <a:lnSpc>
                <a:spcPct val="115000"/>
              </a:lnSpc>
              <a:spcBef>
                <a:spcPts val="0"/>
              </a:spcBef>
              <a:spcAft>
                <a:spcPts val="0"/>
              </a:spcAft>
              <a:buClr>
                <a:schemeClr val="dk1"/>
              </a:buClr>
              <a:buSzPts val="11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a:p>
            <a:pPr indent="0" lvl="0" marL="45720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326" name="Google Shape;326;p55"/>
          <p:cNvSpPr txBox="1"/>
          <p:nvPr/>
        </p:nvSpPr>
        <p:spPr>
          <a:xfrm>
            <a:off x="1738950" y="127721"/>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CARGAR MEDIANTE URL</a:t>
            </a:r>
            <a:endParaRPr b="0" i="1" sz="4500" u="none" cap="none" strike="noStrike">
              <a:solidFill>
                <a:srgbClr val="000000"/>
              </a:solidFill>
              <a:latin typeface="Anton"/>
              <a:ea typeface="Anton"/>
              <a:cs typeface="Anton"/>
              <a:sym typeface="Anton"/>
            </a:endParaRPr>
          </a:p>
        </p:txBody>
      </p:sp>
      <p:pic>
        <p:nvPicPr>
          <p:cNvPr id="327" name="Google Shape;327;p55"/>
          <p:cNvPicPr preferRelativeResize="0"/>
          <p:nvPr/>
        </p:nvPicPr>
        <p:blipFill rotWithShape="1">
          <a:blip r:embed="rId4">
            <a:alphaModFix/>
          </a:blip>
          <a:srcRect b="0" l="0" r="0" t="0"/>
          <a:stretch/>
        </p:blipFill>
        <p:spPr>
          <a:xfrm>
            <a:off x="7781875" y="4710975"/>
            <a:ext cx="1186526" cy="330675"/>
          </a:xfrm>
          <a:prstGeom prst="rect">
            <a:avLst/>
          </a:prstGeom>
          <a:noFill/>
          <a:ln>
            <a:noFill/>
          </a:ln>
        </p:spPr>
      </p:pic>
      <p:sp>
        <p:nvSpPr>
          <p:cNvPr id="328" name="Google Shape;328;p55"/>
          <p:cNvSpPr txBox="1"/>
          <p:nvPr/>
        </p:nvSpPr>
        <p:spPr>
          <a:xfrm>
            <a:off x="283025" y="3093975"/>
            <a:ext cx="8728200" cy="605700"/>
          </a:xfrm>
          <a:prstGeom prst="rect">
            <a:avLst/>
          </a:prstGeom>
          <a:solidFill>
            <a:srgbClr val="000000"/>
          </a:solidFill>
          <a:ln>
            <a:noFill/>
          </a:ln>
        </p:spPr>
        <p:txBody>
          <a:bodyPr anchorCtr="0" anchor="t" bIns="180000" lIns="180000" spcFirstLastPara="1" rIns="180000" wrap="square" tIns="180000">
            <a:noAutofit/>
          </a:bodyPr>
          <a:lstStyle/>
          <a:p>
            <a:pPr indent="0" lvl="0" marL="0" marR="0" rtl="0" algn="l">
              <a:lnSpc>
                <a:spcPct val="135714"/>
              </a:lnSpc>
              <a:spcBef>
                <a:spcPts val="0"/>
              </a:spcBef>
              <a:spcAft>
                <a:spcPts val="0"/>
              </a:spcAft>
              <a:buClr>
                <a:srgbClr val="000000"/>
              </a:buClr>
              <a:buSzPts val="1600"/>
              <a:buFont typeface="Arial"/>
              <a:buNone/>
            </a:pPr>
            <a:r>
              <a:rPr b="0" i="0" lang="en-GB" sz="1600" u="none" cap="none" strike="noStrike">
                <a:solidFill>
                  <a:srgbClr val="F8F8F2"/>
                </a:solidFill>
                <a:latin typeface="Courier New"/>
                <a:ea typeface="Courier New"/>
                <a:cs typeface="Courier New"/>
                <a:sym typeface="Courier New"/>
              </a:rPr>
              <a:t>&lt;</a:t>
            </a:r>
            <a:r>
              <a:rPr b="0" i="0" lang="en-GB" sz="1600" u="none" cap="none" strike="noStrike">
                <a:solidFill>
                  <a:srgbClr val="FF79C6"/>
                </a:solidFill>
                <a:latin typeface="Courier New"/>
                <a:ea typeface="Courier New"/>
                <a:cs typeface="Courier New"/>
                <a:sym typeface="Courier New"/>
              </a:rPr>
              <a:t>script</a:t>
            </a:r>
            <a:r>
              <a:rPr b="0" i="0" lang="en-GB" sz="1600" u="none" cap="none" strike="noStrike">
                <a:solidFill>
                  <a:srgbClr val="F8F8F2"/>
                </a:solidFill>
                <a:latin typeface="Courier New"/>
                <a:ea typeface="Courier New"/>
                <a:cs typeface="Courier New"/>
                <a:sym typeface="Courier New"/>
              </a:rPr>
              <a:t> </a:t>
            </a:r>
            <a:r>
              <a:rPr b="0" i="1" lang="en-GB" sz="1600" u="none" cap="none" strike="noStrike">
                <a:solidFill>
                  <a:srgbClr val="50FA7B"/>
                </a:solidFill>
                <a:latin typeface="Courier New"/>
                <a:ea typeface="Courier New"/>
                <a:cs typeface="Courier New"/>
                <a:sym typeface="Courier New"/>
              </a:rPr>
              <a:t>src</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https://code.jquery.com/jquery-3.5.1.min.js</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&gt;&lt;/</a:t>
            </a:r>
            <a:r>
              <a:rPr b="0" i="0" lang="en-GB" sz="1600" u="none" cap="none" strike="noStrike">
                <a:solidFill>
                  <a:srgbClr val="FF79C6"/>
                </a:solidFill>
                <a:latin typeface="Courier New"/>
                <a:ea typeface="Courier New"/>
                <a:cs typeface="Courier New"/>
                <a:sym typeface="Courier New"/>
              </a:rPr>
              <a:t>script</a:t>
            </a:r>
            <a:r>
              <a:rPr b="0" i="0" lang="en-GB" sz="1600" u="none" cap="none" strike="noStrike">
                <a:solidFill>
                  <a:srgbClr val="F8F8F2"/>
                </a:solidFill>
                <a:latin typeface="Courier New"/>
                <a:ea typeface="Courier New"/>
                <a:cs typeface="Courier New"/>
                <a:sym typeface="Courier New"/>
              </a:rPr>
              <a:t>&gt;</a:t>
            </a:r>
            <a:endParaRPr b="0" i="0" sz="1600" u="none" cap="none" strike="noStrike">
              <a:solidFill>
                <a:srgbClr val="F8F8F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FFFFFF"/>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p38"/>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152" name="Google Shape;152;p38"/>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153" name="Google Shape;153;p38"/>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6"/>
          <p:cNvSpPr txBox="1"/>
          <p:nvPr/>
        </p:nvSpPr>
        <p:spPr>
          <a:xfrm>
            <a:off x="650700" y="1630300"/>
            <a:ext cx="7842600" cy="2983800"/>
          </a:xfrm>
          <a:prstGeom prst="rect">
            <a:avLst/>
          </a:prstGeom>
          <a:noFill/>
          <a:ln>
            <a:noFill/>
          </a:ln>
        </p:spPr>
        <p:txBody>
          <a:bodyPr anchorCtr="0" anchor="t" bIns="91425" lIns="91425" spcFirstLastPara="1" rIns="91425" wrap="square" tIns="91425">
            <a:noAutofit/>
          </a:bodyPr>
          <a:lstStyle/>
          <a:p>
            <a:pPr indent="0" lvl="0" marL="45720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Para usarlo localmente, debemos descargar el archivo .js de la página oficial de jQuery, y luego incluirlo en nuestra carpeta del proyecto.</a:t>
            </a:r>
            <a:b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b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Finalmente, cargamos el script en el archivo html antes de cerrar el </a:t>
            </a:r>
            <a:r>
              <a:rPr b="0" i="0" lang="en-GB" sz="2000" u="none" cap="none" strike="noStrike">
                <a:solidFill>
                  <a:schemeClr val="dk1"/>
                </a:solidFill>
                <a:highlight>
                  <a:srgbClr val="E0FF00"/>
                </a:highlight>
                <a:latin typeface="Helvetica Neue Light"/>
                <a:ea typeface="Helvetica Neue Light"/>
                <a:cs typeface="Helvetica Neue Light"/>
                <a:sym typeface="Helvetica Neue Light"/>
              </a:rPr>
              <a:t>&lt;/body&gt;</a:t>
            </a:r>
            <a:endParaRPr b="0" i="0" sz="2000" u="none" cap="none" strike="noStrike">
              <a:solidFill>
                <a:schemeClr val="dk1"/>
              </a:solidFill>
              <a:highlight>
                <a:srgbClr val="E0FF00"/>
              </a:highlight>
              <a:latin typeface="Helvetica Neue Light"/>
              <a:ea typeface="Helvetica Neue Light"/>
              <a:cs typeface="Helvetica Neue Light"/>
              <a:sym typeface="Helvetica Neue Light"/>
            </a:endParaRPr>
          </a:p>
        </p:txBody>
      </p:sp>
      <p:sp>
        <p:nvSpPr>
          <p:cNvPr id="334" name="Google Shape;334;p56"/>
          <p:cNvSpPr txBox="1"/>
          <p:nvPr/>
        </p:nvSpPr>
        <p:spPr>
          <a:xfrm>
            <a:off x="1738950" y="641196"/>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CARGAR LOCALMENTE</a:t>
            </a:r>
            <a:endParaRPr b="0" i="1" sz="4500" u="none" cap="none" strike="noStrike">
              <a:solidFill>
                <a:srgbClr val="000000"/>
              </a:solidFill>
              <a:latin typeface="Anton"/>
              <a:ea typeface="Anton"/>
              <a:cs typeface="Anton"/>
              <a:sym typeface="Anton"/>
            </a:endParaRPr>
          </a:p>
        </p:txBody>
      </p:sp>
      <p:pic>
        <p:nvPicPr>
          <p:cNvPr id="335" name="Google Shape;335;p5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36" name="Google Shape;336;p56"/>
          <p:cNvSpPr txBox="1"/>
          <p:nvPr/>
        </p:nvSpPr>
        <p:spPr>
          <a:xfrm>
            <a:off x="1849750" y="3641725"/>
            <a:ext cx="6314700" cy="605700"/>
          </a:xfrm>
          <a:prstGeom prst="rect">
            <a:avLst/>
          </a:prstGeom>
          <a:solidFill>
            <a:srgbClr val="000000"/>
          </a:solidFill>
          <a:ln>
            <a:noFill/>
          </a:ln>
        </p:spPr>
        <p:txBody>
          <a:bodyPr anchorCtr="0" anchor="t" bIns="180000" lIns="180000" spcFirstLastPara="1" rIns="180000" wrap="square" tIns="180000">
            <a:noAutofit/>
          </a:bodyPr>
          <a:lstStyle/>
          <a:p>
            <a:pPr indent="0" lvl="0" marL="0" marR="0" rtl="0" algn="l">
              <a:lnSpc>
                <a:spcPct val="135714"/>
              </a:lnSpc>
              <a:spcBef>
                <a:spcPts val="0"/>
              </a:spcBef>
              <a:spcAft>
                <a:spcPts val="0"/>
              </a:spcAft>
              <a:buClr>
                <a:schemeClr val="dk1"/>
              </a:buClr>
              <a:buSzPts val="1100"/>
              <a:buFont typeface="Arial"/>
              <a:buNone/>
            </a:pPr>
            <a:r>
              <a:rPr b="0" i="0" lang="en-GB" sz="1600" u="none" cap="none" strike="noStrike">
                <a:solidFill>
                  <a:srgbClr val="F8F8F2"/>
                </a:solidFill>
                <a:latin typeface="Courier New"/>
                <a:ea typeface="Courier New"/>
                <a:cs typeface="Courier New"/>
                <a:sym typeface="Courier New"/>
              </a:rPr>
              <a:t>&lt;</a:t>
            </a:r>
            <a:r>
              <a:rPr b="0" i="0" lang="en-GB" sz="1600" u="none" cap="none" strike="noStrike">
                <a:solidFill>
                  <a:srgbClr val="FF79C6"/>
                </a:solidFill>
                <a:latin typeface="Courier New"/>
                <a:ea typeface="Courier New"/>
                <a:cs typeface="Courier New"/>
                <a:sym typeface="Courier New"/>
              </a:rPr>
              <a:t>script</a:t>
            </a:r>
            <a:r>
              <a:rPr b="0" i="0" lang="en-GB" sz="1600" u="none" cap="none" strike="noStrike">
                <a:solidFill>
                  <a:srgbClr val="F8F8F2"/>
                </a:solidFill>
                <a:latin typeface="Courier New"/>
                <a:ea typeface="Courier New"/>
                <a:cs typeface="Courier New"/>
                <a:sym typeface="Courier New"/>
              </a:rPr>
              <a:t> </a:t>
            </a:r>
            <a:r>
              <a:rPr b="0" i="1" lang="en-GB" sz="1600" u="none" cap="none" strike="noStrike">
                <a:solidFill>
                  <a:srgbClr val="50FA7B"/>
                </a:solidFill>
                <a:latin typeface="Courier New"/>
                <a:ea typeface="Courier New"/>
                <a:cs typeface="Courier New"/>
                <a:sym typeface="Courier New"/>
              </a:rPr>
              <a:t>src</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js/jquery-3.5.1.min.js</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&gt;&lt;/</a:t>
            </a:r>
            <a:r>
              <a:rPr b="0" i="0" lang="en-GB" sz="1600" u="none" cap="none" strike="noStrike">
                <a:solidFill>
                  <a:srgbClr val="FF79C6"/>
                </a:solidFill>
                <a:latin typeface="Courier New"/>
                <a:ea typeface="Courier New"/>
                <a:cs typeface="Courier New"/>
                <a:sym typeface="Courier New"/>
              </a:rPr>
              <a:t>script</a:t>
            </a:r>
            <a:r>
              <a:rPr b="0" i="0" lang="en-GB" sz="1600" u="none" cap="none" strike="noStrike">
                <a:solidFill>
                  <a:srgbClr val="F8F8F2"/>
                </a:solidFill>
                <a:latin typeface="Courier New"/>
                <a:ea typeface="Courier New"/>
                <a:cs typeface="Courier New"/>
                <a:sym typeface="Courier New"/>
              </a:rPr>
              <a:t>&gt;</a:t>
            </a:r>
            <a:endParaRPr b="0" i="0" sz="1600" u="none" cap="none" strike="noStrike">
              <a:solidFill>
                <a:srgbClr val="F8F8F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FFFFFF"/>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340" name="Shape 340"/>
        <p:cNvGrpSpPr/>
        <p:nvPr/>
      </p:nvGrpSpPr>
      <p:grpSpPr>
        <a:xfrm>
          <a:off x="0" y="0"/>
          <a:ext cx="0" cy="0"/>
          <a:chOff x="0" y="0"/>
          <a:chExt cx="0" cy="0"/>
        </a:xfrm>
      </p:grpSpPr>
      <p:sp>
        <p:nvSpPr>
          <p:cNvPr id="341" name="Google Shape;341;p57"/>
          <p:cNvSpPr txBox="1"/>
          <p:nvPr/>
        </p:nvSpPr>
        <p:spPr>
          <a:xfrm>
            <a:off x="1865550" y="2077200"/>
            <a:ext cx="54129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342" name="Google Shape;342;p5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343" name="Google Shape;343;p57"/>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58"/>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n-GB"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n-GB"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2" name="Shape 352"/>
        <p:cNvGrpSpPr/>
        <p:nvPr/>
      </p:nvGrpSpPr>
      <p:grpSpPr>
        <a:xfrm>
          <a:off x="0" y="0"/>
          <a:ext cx="0" cy="0"/>
          <a:chOff x="0" y="0"/>
          <a:chExt cx="0" cy="0"/>
        </a:xfrm>
      </p:grpSpPr>
      <p:sp>
        <p:nvSpPr>
          <p:cNvPr id="353" name="Google Shape;353;p59"/>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SELECTORES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60"/>
          <p:cNvSpPr txBox="1"/>
          <p:nvPr/>
        </p:nvSpPr>
        <p:spPr>
          <a:xfrm>
            <a:off x="719175" y="1390675"/>
            <a:ext cx="7842600" cy="2551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El concepto de selector es tal vez el mayor logro que introdujo jQuery. </a:t>
            </a:r>
            <a:r>
              <a:rPr b="0" i="0" lang="en-GB" sz="2000" u="none" cap="none" strike="noStrike">
                <a:solidFill>
                  <a:schemeClr val="dk1"/>
                </a:solidFill>
                <a:highlight>
                  <a:srgbClr val="E0FF00"/>
                </a:highlight>
                <a:latin typeface="Helvetica Neue Light"/>
                <a:ea typeface="Helvetica Neue Light"/>
                <a:cs typeface="Helvetica Neue Light"/>
                <a:sym typeface="Helvetica Neue Light"/>
              </a:rPr>
              <a:t>Se refiere a la forma de identificar a los diferentes elementos del DOM y poder operar sobre ellos</a:t>
            </a: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En vez de emplear los métodos getElementById(), getElementsByClassName() y  getElementsByTagName() de document, con JQuery podemos usar un único medio para acceder al DOM.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359" name="Google Shape;359;p60"/>
          <p:cNvSpPr txBox="1"/>
          <p:nvPr/>
        </p:nvSpPr>
        <p:spPr>
          <a:xfrm>
            <a:off x="1629025" y="487146"/>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SELECTORES EN JQUERY</a:t>
            </a:r>
            <a:endParaRPr b="0" i="1" sz="4500" u="none" cap="none" strike="noStrike">
              <a:solidFill>
                <a:srgbClr val="000000"/>
              </a:solidFill>
              <a:latin typeface="Anton"/>
              <a:ea typeface="Anton"/>
              <a:cs typeface="Anton"/>
              <a:sym typeface="Anton"/>
            </a:endParaRPr>
          </a:p>
        </p:txBody>
      </p:sp>
      <p:pic>
        <p:nvPicPr>
          <p:cNvPr id="360" name="Google Shape;360;p6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1"/>
          <p:cNvSpPr txBox="1"/>
          <p:nvPr/>
        </p:nvSpPr>
        <p:spPr>
          <a:xfrm>
            <a:off x="190200" y="1083250"/>
            <a:ext cx="8763600" cy="1146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Los selectores en jQuery siempre estarán escritos bajo el siguiente esquema </a:t>
            </a:r>
            <a:r>
              <a:rPr b="0" i="0" lang="en-GB" sz="2000" u="none" cap="none" strike="noStrike">
                <a:solidFill>
                  <a:schemeClr val="dk1"/>
                </a:solidFill>
                <a:highlight>
                  <a:srgbClr val="FFFFFF"/>
                </a:highlight>
                <a:latin typeface="Courier New"/>
                <a:ea typeface="Courier New"/>
                <a:cs typeface="Courier New"/>
                <a:sym typeface="Courier New"/>
              </a:rPr>
              <a:t>$(‘selector’).</a:t>
            </a:r>
            <a:endParaRPr b="0" i="0" sz="2000" u="none" cap="none" strike="noStrike">
              <a:solidFill>
                <a:schemeClr val="dk1"/>
              </a:solidFill>
              <a:highlight>
                <a:srgbClr val="FFFFFF"/>
              </a:highlight>
              <a:latin typeface="Courier New"/>
              <a:ea typeface="Courier New"/>
              <a:cs typeface="Courier New"/>
              <a:sym typeface="Courier New"/>
            </a:endParaRPr>
          </a:p>
          <a:p>
            <a:pPr indent="0" lvl="0" marL="0" marR="0" rtl="0" algn="ctr">
              <a:lnSpc>
                <a:spcPct val="115000"/>
              </a:lnSpc>
              <a:spcBef>
                <a:spcPts val="0"/>
              </a:spcBef>
              <a:spcAft>
                <a:spcPts val="0"/>
              </a:spcAft>
              <a:buClr>
                <a:schemeClr val="dk1"/>
              </a:buClr>
              <a:buSzPts val="1100"/>
              <a:buFont typeface="Arial"/>
              <a:buNone/>
            </a:pPr>
            <a:r>
              <a:rPr b="0" i="0" lang="en-GB" sz="2000" u="none" cap="none" strike="noStrike">
                <a:solidFill>
                  <a:schemeClr val="dk1"/>
                </a:solidFill>
                <a:highlight>
                  <a:schemeClr val="lt1"/>
                </a:highlight>
                <a:latin typeface="Helvetica Neue Light"/>
                <a:ea typeface="Helvetica Neue Light"/>
                <a:cs typeface="Helvetica Neue Light"/>
                <a:sym typeface="Helvetica Neue Light"/>
              </a:rPr>
              <a:t>Si el selector aplicado coincide con más de un elemento, quedan todos referenciados en la variable. Para acceder a elementos del DOM por ID empleamos el prefijo “#” y “.” para acceso por clase.</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366" name="Google Shape;366;p61"/>
          <p:cNvSpPr txBox="1"/>
          <p:nvPr/>
        </p:nvSpPr>
        <p:spPr>
          <a:xfrm>
            <a:off x="1680375" y="188296"/>
            <a:ext cx="5666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USANDO SELECTORES</a:t>
            </a:r>
            <a:endParaRPr b="0" i="1" sz="4500" u="none" cap="none" strike="noStrike">
              <a:solidFill>
                <a:srgbClr val="000000"/>
              </a:solidFill>
              <a:latin typeface="Anton"/>
              <a:ea typeface="Anton"/>
              <a:cs typeface="Anton"/>
              <a:sym typeface="Anton"/>
            </a:endParaRPr>
          </a:p>
        </p:txBody>
      </p:sp>
      <p:sp>
        <p:nvSpPr>
          <p:cNvPr id="367" name="Google Shape;367;p61"/>
          <p:cNvSpPr txBox="1"/>
          <p:nvPr/>
        </p:nvSpPr>
        <p:spPr>
          <a:xfrm>
            <a:off x="250425" y="3040425"/>
            <a:ext cx="8526000" cy="1991700"/>
          </a:xfrm>
          <a:prstGeom prst="rect">
            <a:avLst/>
          </a:prstGeom>
          <a:solidFill>
            <a:srgbClr val="000000"/>
          </a:solidFill>
          <a:ln>
            <a:noFill/>
          </a:ln>
        </p:spPr>
        <p:txBody>
          <a:bodyPr anchorCtr="0" anchor="t" bIns="180000" lIns="180000" spcFirstLastPara="1" rIns="180000" wrap="square" tIns="180000">
            <a:noAutofit/>
          </a:bodyPr>
          <a:lstStyle/>
          <a:p>
            <a:pPr indent="0" lvl="0" marL="0" marR="0" rtl="0" algn="l">
              <a:lnSpc>
                <a:spcPct val="135714"/>
              </a:lnSpc>
              <a:spcBef>
                <a:spcPts val="0"/>
              </a:spcBef>
              <a:spcAft>
                <a:spcPts val="0"/>
              </a:spcAft>
              <a:buClr>
                <a:schemeClr val="dk1"/>
              </a:buClr>
              <a:buSzPts val="1100"/>
              <a:buFont typeface="Arial"/>
              <a:buNone/>
            </a:pPr>
            <a:r>
              <a:rPr b="0" i="0" lang="en-GB" sz="1450" u="none" cap="none" strike="noStrike">
                <a:solidFill>
                  <a:srgbClr val="6272A4"/>
                </a:solidFill>
                <a:latin typeface="Courier New"/>
                <a:ea typeface="Courier New"/>
                <a:cs typeface="Courier New"/>
                <a:sym typeface="Courier New"/>
              </a:rPr>
              <a:t>// Acceso equivalente: document.getElementById("listaPaises");</a:t>
            </a:r>
            <a:endParaRPr b="0" i="0" sz="145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450" u="none" cap="none" strike="noStrike">
                <a:solidFill>
                  <a:srgbClr val="50FA7B"/>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1FA8C"/>
                </a:solidFill>
                <a:latin typeface="Courier New"/>
                <a:ea typeface="Courier New"/>
                <a:cs typeface="Courier New"/>
                <a:sym typeface="Courier New"/>
              </a:rPr>
              <a:t>#listaPaises</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a:t>
            </a:r>
            <a:endParaRPr b="0" i="0" sz="145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450" u="none" cap="none" strike="noStrike">
                <a:solidFill>
                  <a:srgbClr val="6272A4"/>
                </a:solidFill>
                <a:latin typeface="Courier New"/>
                <a:ea typeface="Courier New"/>
                <a:cs typeface="Courier New"/>
                <a:sym typeface="Courier New"/>
              </a:rPr>
              <a:t>// Acceso equivalente: document.getElementsByClassName("paises")</a:t>
            </a:r>
            <a:endParaRPr b="0" i="0" sz="145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450" u="none" cap="none" strike="noStrike">
                <a:solidFill>
                  <a:srgbClr val="50FA7B"/>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1FA8C"/>
                </a:solidFill>
                <a:latin typeface="Courier New"/>
                <a:ea typeface="Courier New"/>
                <a:cs typeface="Courier New"/>
                <a:sym typeface="Courier New"/>
              </a:rPr>
              <a:t>.paises</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a:t>
            </a:r>
            <a:endParaRPr b="0" i="0" sz="145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450" u="none" cap="none" strike="noStrike">
                <a:solidFill>
                  <a:srgbClr val="6272A4"/>
                </a:solidFill>
                <a:latin typeface="Courier New"/>
                <a:ea typeface="Courier New"/>
                <a:cs typeface="Courier New"/>
                <a:sym typeface="Courier New"/>
              </a:rPr>
              <a:t>// Acceso equivalente: document.getElementsByTagName("li")</a:t>
            </a:r>
            <a:endParaRPr b="0" i="0" sz="145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450" u="none" cap="none" strike="noStrike">
                <a:solidFill>
                  <a:srgbClr val="50FA7B"/>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1FA8C"/>
                </a:solidFill>
                <a:latin typeface="Courier New"/>
                <a:ea typeface="Courier New"/>
                <a:cs typeface="Courier New"/>
                <a:sym typeface="Courier New"/>
              </a:rPr>
              <a:t>li</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a:t>
            </a:r>
            <a:endParaRPr b="0" i="0" sz="1450" u="none" cap="none" strike="noStrike">
              <a:solidFill>
                <a:srgbClr val="F8F8F2"/>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4DD0E1"/>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FFFFFF"/>
              </a:solidFill>
              <a:latin typeface="Courier New"/>
              <a:ea typeface="Courier New"/>
              <a:cs typeface="Courier New"/>
              <a:sym typeface="Courier New"/>
            </a:endParaRPr>
          </a:p>
        </p:txBody>
      </p:sp>
      <p:pic>
        <p:nvPicPr>
          <p:cNvPr id="368" name="Google Shape;368;p61"/>
          <p:cNvPicPr preferRelativeResize="0"/>
          <p:nvPr/>
        </p:nvPicPr>
        <p:blipFill rotWithShape="1">
          <a:blip r:embed="rId3">
            <a:alphaModFix/>
          </a:blip>
          <a:srcRect b="0" l="0" r="0" t="0"/>
          <a:stretch/>
        </p:blipFill>
        <p:spPr>
          <a:xfrm>
            <a:off x="7867475" y="4745200"/>
            <a:ext cx="1186526" cy="3306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2"/>
          <p:cNvSpPr txBox="1"/>
          <p:nvPr/>
        </p:nvSpPr>
        <p:spPr>
          <a:xfrm>
            <a:off x="650700" y="1117475"/>
            <a:ext cx="7842600" cy="11466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Los selectores se pueden utilizar para seleccionar cualquier elemento HTML usando su etiqueta, su clase, su ID, </a:t>
            </a:r>
            <a:r>
              <a:rPr b="1" i="0" lang="en-GB" sz="2000" u="none" cap="none" strike="noStrike">
                <a:solidFill>
                  <a:schemeClr val="dk1"/>
                </a:solidFill>
                <a:highlight>
                  <a:srgbClr val="FFFFFF"/>
                </a:highlight>
                <a:latin typeface="Helvetica Neue"/>
                <a:ea typeface="Helvetica Neue"/>
                <a:cs typeface="Helvetica Neue"/>
                <a:sym typeface="Helvetica Neue"/>
              </a:rPr>
              <a:t>o la combinación de las tres.</a:t>
            </a:r>
            <a:endParaRPr b="1" i="0" sz="2000" u="none" cap="none" strike="noStrike">
              <a:solidFill>
                <a:schemeClr val="dk1"/>
              </a:solidFill>
              <a:highlight>
                <a:srgbClr val="FFFFFF"/>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Didact Gothic"/>
              <a:ea typeface="Didact Gothic"/>
              <a:cs typeface="Didact Gothic"/>
              <a:sym typeface="Didact Gothic"/>
            </a:endParaRPr>
          </a:p>
        </p:txBody>
      </p:sp>
      <p:sp>
        <p:nvSpPr>
          <p:cNvPr id="374" name="Google Shape;374;p62"/>
          <p:cNvSpPr txBox="1"/>
          <p:nvPr/>
        </p:nvSpPr>
        <p:spPr>
          <a:xfrm>
            <a:off x="309000" y="2421300"/>
            <a:ext cx="8874000" cy="2064000"/>
          </a:xfrm>
          <a:prstGeom prst="rect">
            <a:avLst/>
          </a:prstGeom>
          <a:solidFill>
            <a:srgbClr val="000000"/>
          </a:solidFill>
          <a:ln>
            <a:noFill/>
          </a:ln>
        </p:spPr>
        <p:txBody>
          <a:bodyPr anchorCtr="0" anchor="t" bIns="180000" lIns="180000" spcFirstLastPara="1" rIns="180000" wrap="square" tIns="180000">
            <a:noAutofit/>
          </a:bodyPr>
          <a:lstStyle/>
          <a:p>
            <a:pPr indent="0" lvl="0" marL="0" marR="0" rtl="0" algn="l">
              <a:lnSpc>
                <a:spcPct val="135714"/>
              </a:lnSpc>
              <a:spcBef>
                <a:spcPts val="0"/>
              </a:spcBef>
              <a:spcAft>
                <a:spcPts val="0"/>
              </a:spcAft>
              <a:buClr>
                <a:schemeClr val="dk1"/>
              </a:buClr>
              <a:buSzPts val="1100"/>
              <a:buFont typeface="Arial"/>
              <a:buNone/>
            </a:pPr>
            <a:r>
              <a:rPr b="0" i="0" lang="en-GB" sz="1650" u="none" cap="none" strike="noStrike">
                <a:solidFill>
                  <a:srgbClr val="50FA7B"/>
                </a:solidFill>
                <a:latin typeface="Courier New"/>
                <a:ea typeface="Courier New"/>
                <a:cs typeface="Courier New"/>
                <a:sym typeface="Courier New"/>
              </a:rPr>
              <a:t>$</a:t>
            </a:r>
            <a:r>
              <a:rPr b="0" i="0" lang="en-GB" sz="1650" u="none" cap="none" strike="noStrike">
                <a:solidFill>
                  <a:srgbClr val="F8F8F2"/>
                </a:solidFill>
                <a:latin typeface="Courier New"/>
                <a:ea typeface="Courier New"/>
                <a:cs typeface="Courier New"/>
                <a:sym typeface="Courier New"/>
              </a:rPr>
              <a:t>( </a:t>
            </a:r>
            <a:r>
              <a:rPr b="0" i="0" lang="en-GB" sz="1650" u="none" cap="none" strike="noStrike">
                <a:solidFill>
                  <a:srgbClr val="E9F284"/>
                </a:solidFill>
                <a:latin typeface="Courier New"/>
                <a:ea typeface="Courier New"/>
                <a:cs typeface="Courier New"/>
                <a:sym typeface="Courier New"/>
              </a:rPr>
              <a:t>"</a:t>
            </a:r>
            <a:r>
              <a:rPr b="0" i="0" lang="en-GB" sz="1650" u="none" cap="none" strike="noStrike">
                <a:solidFill>
                  <a:srgbClr val="F1FA8C"/>
                </a:solidFill>
                <a:latin typeface="Courier New"/>
                <a:ea typeface="Courier New"/>
                <a:cs typeface="Courier New"/>
                <a:sym typeface="Courier New"/>
              </a:rPr>
              <a:t>div</a:t>
            </a:r>
            <a:r>
              <a:rPr b="0" i="0" lang="en-GB" sz="1650" u="none" cap="none" strike="noStrike">
                <a:solidFill>
                  <a:srgbClr val="E9F284"/>
                </a:solidFill>
                <a:latin typeface="Courier New"/>
                <a:ea typeface="Courier New"/>
                <a:cs typeface="Courier New"/>
                <a:sym typeface="Courier New"/>
              </a:rPr>
              <a:t>"</a:t>
            </a:r>
            <a:r>
              <a:rPr b="0" i="0" lang="en-GB" sz="1650" u="none" cap="none" strike="noStrike">
                <a:solidFill>
                  <a:srgbClr val="F8F8F2"/>
                </a:solidFill>
                <a:latin typeface="Courier New"/>
                <a:ea typeface="Courier New"/>
                <a:cs typeface="Courier New"/>
                <a:sym typeface="Courier New"/>
              </a:rPr>
              <a:t> ); 	</a:t>
            </a:r>
            <a:r>
              <a:rPr b="0" i="0" lang="en-GB" sz="1200" u="none" cap="none" strike="noStrike">
                <a:solidFill>
                  <a:srgbClr val="6272A4"/>
                </a:solidFill>
                <a:latin typeface="Courier New"/>
                <a:ea typeface="Courier New"/>
                <a:cs typeface="Courier New"/>
                <a:sym typeface="Courier New"/>
              </a:rPr>
              <a:t>//selecciona todos los &lt;div&gt; de la página</a:t>
            </a:r>
            <a:endParaRPr b="0" i="0" sz="120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650" u="none" cap="none" strike="noStrike">
                <a:solidFill>
                  <a:srgbClr val="50FA7B"/>
                </a:solidFill>
                <a:latin typeface="Courier New"/>
                <a:ea typeface="Courier New"/>
                <a:cs typeface="Courier New"/>
                <a:sym typeface="Courier New"/>
              </a:rPr>
              <a:t>$</a:t>
            </a:r>
            <a:r>
              <a:rPr b="0" i="0" lang="en-GB" sz="1650" u="none" cap="none" strike="noStrike">
                <a:solidFill>
                  <a:srgbClr val="F8F8F2"/>
                </a:solidFill>
                <a:latin typeface="Courier New"/>
                <a:ea typeface="Courier New"/>
                <a:cs typeface="Courier New"/>
                <a:sym typeface="Courier New"/>
              </a:rPr>
              <a:t>( </a:t>
            </a:r>
            <a:r>
              <a:rPr b="0" i="0" lang="en-GB" sz="1650" u="none" cap="none" strike="noStrike">
                <a:solidFill>
                  <a:srgbClr val="E9F284"/>
                </a:solidFill>
                <a:latin typeface="Courier New"/>
                <a:ea typeface="Courier New"/>
                <a:cs typeface="Courier New"/>
                <a:sym typeface="Courier New"/>
              </a:rPr>
              <a:t>"</a:t>
            </a:r>
            <a:r>
              <a:rPr b="0" i="0" lang="en-GB" sz="1650" u="none" cap="none" strike="noStrike">
                <a:solidFill>
                  <a:srgbClr val="F1FA8C"/>
                </a:solidFill>
                <a:latin typeface="Courier New"/>
                <a:ea typeface="Courier New"/>
                <a:cs typeface="Courier New"/>
                <a:sym typeface="Courier New"/>
              </a:rPr>
              <a:t>a</a:t>
            </a:r>
            <a:r>
              <a:rPr b="0" i="0" lang="en-GB" sz="1650" u="none" cap="none" strike="noStrike">
                <a:solidFill>
                  <a:srgbClr val="E9F284"/>
                </a:solidFill>
                <a:latin typeface="Courier New"/>
                <a:ea typeface="Courier New"/>
                <a:cs typeface="Courier New"/>
                <a:sym typeface="Courier New"/>
              </a:rPr>
              <a:t>"</a:t>
            </a:r>
            <a:r>
              <a:rPr b="0" i="0" lang="en-GB" sz="1650" u="none" cap="none" strike="noStrike">
                <a:solidFill>
                  <a:srgbClr val="F8F8F2"/>
                </a:solidFill>
                <a:latin typeface="Courier New"/>
                <a:ea typeface="Courier New"/>
                <a:cs typeface="Courier New"/>
                <a:sym typeface="Courier New"/>
              </a:rPr>
              <a:t> );		</a:t>
            </a:r>
            <a:r>
              <a:rPr b="0" i="0" lang="en-GB" sz="1200" u="none" cap="none" strike="noStrike">
                <a:solidFill>
                  <a:srgbClr val="6272A4"/>
                </a:solidFill>
                <a:latin typeface="Courier New"/>
                <a:ea typeface="Courier New"/>
                <a:cs typeface="Courier New"/>
                <a:sym typeface="Courier New"/>
              </a:rPr>
              <a:t>//selecciona todos los &lt;a&gt;</a:t>
            </a:r>
            <a:endParaRPr b="0" i="0" sz="120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650" u="none" cap="none" strike="noStrike">
                <a:solidFill>
                  <a:srgbClr val="50FA7B"/>
                </a:solidFill>
                <a:latin typeface="Courier New"/>
                <a:ea typeface="Courier New"/>
                <a:cs typeface="Courier New"/>
                <a:sym typeface="Courier New"/>
              </a:rPr>
              <a:t>$</a:t>
            </a:r>
            <a:r>
              <a:rPr b="0" i="0" lang="en-GB" sz="1650" u="none" cap="none" strike="noStrike">
                <a:solidFill>
                  <a:srgbClr val="F8F8F2"/>
                </a:solidFill>
                <a:latin typeface="Courier New"/>
                <a:ea typeface="Courier New"/>
                <a:cs typeface="Courier New"/>
                <a:sym typeface="Courier New"/>
              </a:rPr>
              <a:t>( </a:t>
            </a:r>
            <a:r>
              <a:rPr b="0" i="0" lang="en-GB" sz="1650" u="none" cap="none" strike="noStrike">
                <a:solidFill>
                  <a:srgbClr val="E9F284"/>
                </a:solidFill>
                <a:latin typeface="Courier New"/>
                <a:ea typeface="Courier New"/>
                <a:cs typeface="Courier New"/>
                <a:sym typeface="Courier New"/>
              </a:rPr>
              <a:t>"</a:t>
            </a:r>
            <a:r>
              <a:rPr b="0" i="0" lang="en-GB" sz="1650" u="none" cap="none" strike="noStrike">
                <a:solidFill>
                  <a:srgbClr val="F1FA8C"/>
                </a:solidFill>
                <a:latin typeface="Courier New"/>
                <a:ea typeface="Courier New"/>
                <a:cs typeface="Courier New"/>
                <a:sym typeface="Courier New"/>
              </a:rPr>
              <a:t>p, a</a:t>
            </a:r>
            <a:r>
              <a:rPr b="0" i="0" lang="en-GB" sz="1650" u="none" cap="none" strike="noStrike">
                <a:solidFill>
                  <a:srgbClr val="E9F284"/>
                </a:solidFill>
                <a:latin typeface="Courier New"/>
                <a:ea typeface="Courier New"/>
                <a:cs typeface="Courier New"/>
                <a:sym typeface="Courier New"/>
              </a:rPr>
              <a:t>"</a:t>
            </a:r>
            <a:r>
              <a:rPr b="0" i="0" lang="en-GB" sz="1650" u="none" cap="none" strike="noStrike">
                <a:solidFill>
                  <a:srgbClr val="F8F8F2"/>
                </a:solidFill>
                <a:latin typeface="Courier New"/>
                <a:ea typeface="Courier New"/>
                <a:cs typeface="Courier New"/>
                <a:sym typeface="Courier New"/>
              </a:rPr>
              <a:t> ); 	</a:t>
            </a:r>
            <a:r>
              <a:rPr b="0" i="0" lang="en-GB" sz="1200" u="none" cap="none" strike="noStrike">
                <a:solidFill>
                  <a:srgbClr val="6272A4"/>
                </a:solidFill>
                <a:latin typeface="Courier New"/>
                <a:ea typeface="Courier New"/>
                <a:cs typeface="Courier New"/>
                <a:sym typeface="Courier New"/>
              </a:rPr>
              <a:t>//seleccionar todas los los &lt;p&gt;, y los &lt;a&gt;</a:t>
            </a:r>
            <a:endParaRPr b="0" i="0" sz="120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650" u="none" cap="none" strike="noStrike">
                <a:solidFill>
                  <a:srgbClr val="50FA7B"/>
                </a:solidFill>
                <a:latin typeface="Courier New"/>
                <a:ea typeface="Courier New"/>
                <a:cs typeface="Courier New"/>
                <a:sym typeface="Courier New"/>
              </a:rPr>
              <a:t>$</a:t>
            </a:r>
            <a:r>
              <a:rPr b="0" i="0" lang="en-GB" sz="1650" u="none" cap="none" strike="noStrike">
                <a:solidFill>
                  <a:srgbClr val="F8F8F2"/>
                </a:solidFill>
                <a:latin typeface="Courier New"/>
                <a:ea typeface="Courier New"/>
                <a:cs typeface="Courier New"/>
                <a:sym typeface="Courier New"/>
              </a:rPr>
              <a:t>( </a:t>
            </a:r>
            <a:r>
              <a:rPr b="0" i="0" lang="en-GB" sz="1650" u="none" cap="none" strike="noStrike">
                <a:solidFill>
                  <a:srgbClr val="E9F284"/>
                </a:solidFill>
                <a:latin typeface="Courier New"/>
                <a:ea typeface="Courier New"/>
                <a:cs typeface="Courier New"/>
                <a:sym typeface="Courier New"/>
              </a:rPr>
              <a:t>"</a:t>
            </a:r>
            <a:r>
              <a:rPr b="0" i="0" lang="en-GB" sz="1650" u="none" cap="none" strike="noStrike">
                <a:solidFill>
                  <a:srgbClr val="F1FA8C"/>
                </a:solidFill>
                <a:latin typeface="Courier New"/>
                <a:ea typeface="Courier New"/>
                <a:cs typeface="Courier New"/>
                <a:sym typeface="Courier New"/>
              </a:rPr>
              <a:t>li.nombre-clase #caja</a:t>
            </a:r>
            <a:r>
              <a:rPr b="0" i="0" lang="en-GB" sz="1650" u="none" cap="none" strike="noStrike">
                <a:solidFill>
                  <a:srgbClr val="E9F284"/>
                </a:solidFill>
                <a:latin typeface="Courier New"/>
                <a:ea typeface="Courier New"/>
                <a:cs typeface="Courier New"/>
                <a:sym typeface="Courier New"/>
              </a:rPr>
              <a:t>"</a:t>
            </a:r>
            <a:r>
              <a:rPr b="0" i="0" lang="en-GB" sz="1650" u="none" cap="none" strike="noStrike">
                <a:solidFill>
                  <a:srgbClr val="F8F8F2"/>
                </a:solidFill>
                <a:latin typeface="Courier New"/>
                <a:ea typeface="Courier New"/>
                <a:cs typeface="Courier New"/>
                <a:sym typeface="Courier New"/>
              </a:rPr>
              <a:t> ); </a:t>
            </a:r>
            <a:endParaRPr b="0" i="0" sz="165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200" u="none" cap="none" strike="noStrike">
                <a:solidFill>
                  <a:srgbClr val="6272A4"/>
                </a:solidFill>
                <a:latin typeface="Courier New"/>
                <a:ea typeface="Courier New"/>
                <a:cs typeface="Courier New"/>
                <a:sym typeface="Courier New"/>
              </a:rPr>
              <a:t>//seleccionar todo &lt;li&gt; con clase "nombre-clase", y que tengan un hijo con ID "caja"</a:t>
            </a:r>
            <a:endParaRPr b="0" i="0" sz="1200" u="none" cap="none" strike="noStrike">
              <a:solidFill>
                <a:srgbClr val="6272A4"/>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4DD0E1"/>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DD0E1"/>
              </a:solidFill>
              <a:latin typeface="Courier New"/>
              <a:ea typeface="Courier New"/>
              <a:cs typeface="Courier New"/>
              <a:sym typeface="Courier New"/>
            </a:endParaRPr>
          </a:p>
        </p:txBody>
      </p:sp>
      <p:sp>
        <p:nvSpPr>
          <p:cNvPr id="375" name="Google Shape;375;p62"/>
          <p:cNvSpPr txBox="1"/>
          <p:nvPr/>
        </p:nvSpPr>
        <p:spPr>
          <a:xfrm>
            <a:off x="975650" y="128375"/>
            <a:ext cx="74115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COMBINACIÓN DE SELECTORES</a:t>
            </a:r>
            <a:endParaRPr b="0" i="1" sz="4500" u="none" cap="none" strike="noStrike">
              <a:solidFill>
                <a:srgbClr val="000000"/>
              </a:solidFill>
              <a:latin typeface="Anton"/>
              <a:ea typeface="Anton"/>
              <a:cs typeface="Anton"/>
              <a:sym typeface="Anton"/>
            </a:endParaRPr>
          </a:p>
        </p:txBody>
      </p:sp>
      <p:pic>
        <p:nvPicPr>
          <p:cNvPr id="376" name="Google Shape;376;p62"/>
          <p:cNvPicPr preferRelativeResize="0"/>
          <p:nvPr/>
        </p:nvPicPr>
        <p:blipFill rotWithShape="1">
          <a:blip r:embed="rId3">
            <a:alphaModFix/>
          </a:blip>
          <a:srcRect b="0" l="0" r="0" t="0"/>
          <a:stretch/>
        </p:blipFill>
        <p:spPr>
          <a:xfrm>
            <a:off x="7867475" y="4642500"/>
            <a:ext cx="1186526" cy="3306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3"/>
          <p:cNvSpPr txBox="1"/>
          <p:nvPr/>
        </p:nvSpPr>
        <p:spPr>
          <a:xfrm>
            <a:off x="1671825" y="239499"/>
            <a:ext cx="5666100" cy="7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SELECTORES AVANZADOS</a:t>
            </a:r>
            <a:endParaRPr b="0" i="1" sz="4500" u="none" cap="none" strike="noStrike">
              <a:solidFill>
                <a:srgbClr val="000000"/>
              </a:solidFill>
              <a:latin typeface="Anton"/>
              <a:ea typeface="Anton"/>
              <a:cs typeface="Anton"/>
              <a:sym typeface="Anton"/>
            </a:endParaRPr>
          </a:p>
        </p:txBody>
      </p:sp>
      <p:sp>
        <p:nvSpPr>
          <p:cNvPr id="382" name="Google Shape;382;p63"/>
          <p:cNvSpPr txBox="1"/>
          <p:nvPr/>
        </p:nvSpPr>
        <p:spPr>
          <a:xfrm>
            <a:off x="163200" y="1534950"/>
            <a:ext cx="8817600" cy="2701500"/>
          </a:xfrm>
          <a:prstGeom prst="rect">
            <a:avLst/>
          </a:prstGeom>
          <a:solidFill>
            <a:srgbClr val="000000"/>
          </a:solidFill>
          <a:ln>
            <a:noFill/>
          </a:ln>
        </p:spPr>
        <p:txBody>
          <a:bodyPr anchorCtr="0" anchor="t" bIns="180000" lIns="180000" spcFirstLastPara="1" rIns="180000" wrap="square" tIns="180000">
            <a:noAutofit/>
          </a:bodyPr>
          <a:lstStyle/>
          <a:p>
            <a:pPr indent="0" lvl="0" marL="0" marR="0" rtl="0" algn="l">
              <a:lnSpc>
                <a:spcPct val="135714"/>
              </a:lnSpc>
              <a:spcBef>
                <a:spcPts val="0"/>
              </a:spcBef>
              <a:spcAft>
                <a:spcPts val="0"/>
              </a:spcAft>
              <a:buClr>
                <a:schemeClr val="dk1"/>
              </a:buClr>
              <a:buSzPts val="1100"/>
              <a:buFont typeface="Arial"/>
              <a:buNone/>
            </a:pPr>
            <a:r>
              <a:rPr b="0" i="0" lang="en-GB" sz="1450" u="none" cap="none" strike="noStrike">
                <a:solidFill>
                  <a:srgbClr val="50FA7B"/>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 </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1FA8C"/>
                </a:solidFill>
                <a:latin typeface="Courier New"/>
                <a:ea typeface="Courier New"/>
                <a:cs typeface="Courier New"/>
                <a:sym typeface="Courier New"/>
              </a:rPr>
              <a:t>p:last</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 ); 				</a:t>
            </a:r>
            <a:r>
              <a:rPr b="0" i="0" lang="en-GB" sz="1200" u="none" cap="none" strike="noStrike">
                <a:solidFill>
                  <a:srgbClr val="6272A4"/>
                </a:solidFill>
                <a:latin typeface="Courier New"/>
                <a:ea typeface="Courier New"/>
                <a:cs typeface="Courier New"/>
                <a:sym typeface="Courier New"/>
              </a:rPr>
              <a:t>//Selecciona el último &lt;p&gt; de la página</a:t>
            </a:r>
            <a:endParaRPr b="0" i="0" sz="120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450" u="none" cap="none" strike="noStrike">
                <a:solidFill>
                  <a:srgbClr val="50FA7B"/>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 </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1FA8C"/>
                </a:solidFill>
                <a:latin typeface="Courier New"/>
                <a:ea typeface="Courier New"/>
                <a:cs typeface="Courier New"/>
                <a:sym typeface="Courier New"/>
              </a:rPr>
              <a:t>li:first-child</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 ); 		</a:t>
            </a:r>
            <a:r>
              <a:rPr b="0" i="0" lang="en-GB" sz="1200" u="none" cap="none" strike="noStrike">
                <a:solidFill>
                  <a:srgbClr val="6272A4"/>
                </a:solidFill>
                <a:latin typeface="Courier New"/>
                <a:ea typeface="Courier New"/>
                <a:cs typeface="Courier New"/>
                <a:sym typeface="Courier New"/>
              </a:rPr>
              <a:t>//Selecciona todos los &lt;li&gt; que son primeros hijos</a:t>
            </a:r>
            <a:endParaRPr b="0" i="0" sz="120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450" u="none" cap="none" strike="noStrike">
                <a:solidFill>
                  <a:srgbClr val="50FA7B"/>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 </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1FA8C"/>
                </a:solidFill>
                <a:latin typeface="Courier New"/>
                <a:ea typeface="Courier New"/>
                <a:cs typeface="Courier New"/>
                <a:sym typeface="Courier New"/>
              </a:rPr>
              <a:t>li:last-child</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 ); 		</a:t>
            </a:r>
            <a:r>
              <a:rPr b="0" i="0" lang="en-GB" sz="1200" u="none" cap="none" strike="noStrike">
                <a:solidFill>
                  <a:srgbClr val="6272A4"/>
                </a:solidFill>
                <a:latin typeface="Courier New"/>
                <a:ea typeface="Courier New"/>
                <a:cs typeface="Courier New"/>
                <a:sym typeface="Courier New"/>
              </a:rPr>
              <a:t>//Selecciona todos los &lt;li&gt; que son últimos hijos</a:t>
            </a:r>
            <a:endParaRPr b="0" i="0" sz="120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450" u="none" cap="none" strike="noStrike">
                <a:solidFill>
                  <a:srgbClr val="50FA7B"/>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 </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1FA8C"/>
                </a:solidFill>
                <a:latin typeface="Courier New"/>
                <a:ea typeface="Courier New"/>
                <a:cs typeface="Courier New"/>
                <a:sym typeface="Courier New"/>
              </a:rPr>
              <a:t>li:only-child</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 ); 		</a:t>
            </a:r>
            <a:r>
              <a:rPr b="0" i="0" lang="en-GB" sz="1200" u="none" cap="none" strike="noStrike">
                <a:solidFill>
                  <a:srgbClr val="6272A4"/>
                </a:solidFill>
                <a:latin typeface="Courier New"/>
                <a:ea typeface="Courier New"/>
                <a:cs typeface="Courier New"/>
                <a:sym typeface="Courier New"/>
              </a:rPr>
              <a:t>//Selecciona todos los &lt;li&gt; que sean hijos únicos</a:t>
            </a:r>
            <a:endParaRPr b="0" i="0" sz="120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450" u="none" cap="none" strike="noStrike">
                <a:solidFill>
                  <a:srgbClr val="50FA7B"/>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 </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1FA8C"/>
                </a:solidFill>
                <a:latin typeface="Courier New"/>
                <a:ea typeface="Courier New"/>
                <a:cs typeface="Courier New"/>
                <a:sym typeface="Courier New"/>
              </a:rPr>
              <a:t>li:nth-child(3)</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 ); 		</a:t>
            </a:r>
            <a:r>
              <a:rPr b="0" i="0" lang="en-GB" sz="1200" u="none" cap="none" strike="noStrike">
                <a:solidFill>
                  <a:srgbClr val="6272A4"/>
                </a:solidFill>
                <a:latin typeface="Courier New"/>
                <a:ea typeface="Courier New"/>
                <a:cs typeface="Courier New"/>
                <a:sym typeface="Courier New"/>
              </a:rPr>
              <a:t>//Selecciona todos los &lt;li&gt; que sean el 3er elemento </a:t>
            </a:r>
            <a:endParaRPr b="0" i="0" sz="120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450" u="none" cap="none" strike="noStrike">
                <a:solidFill>
                  <a:srgbClr val="50FA7B"/>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 </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1FA8C"/>
                </a:solidFill>
                <a:latin typeface="Courier New"/>
                <a:ea typeface="Courier New"/>
                <a:cs typeface="Courier New"/>
                <a:sym typeface="Courier New"/>
              </a:rPr>
              <a:t>tr:nth-child(odd)</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 ); 	</a:t>
            </a:r>
            <a:r>
              <a:rPr b="0" i="0" lang="en-GB" sz="1200" u="none" cap="none" strike="noStrike">
                <a:solidFill>
                  <a:srgbClr val="6272A4"/>
                </a:solidFill>
                <a:latin typeface="Courier New"/>
                <a:ea typeface="Courier New"/>
                <a:cs typeface="Courier New"/>
                <a:sym typeface="Courier New"/>
              </a:rPr>
              <a:t>//Selecciona todos los &lt;tr&gt; que sean impares</a:t>
            </a:r>
            <a:endParaRPr b="0" i="0" sz="120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450" u="none" cap="none" strike="noStrike">
                <a:solidFill>
                  <a:srgbClr val="50FA7B"/>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 </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1FA8C"/>
                </a:solidFill>
                <a:latin typeface="Courier New"/>
                <a:ea typeface="Courier New"/>
                <a:cs typeface="Courier New"/>
                <a:sym typeface="Courier New"/>
              </a:rPr>
              <a:t>tr:nth-child(even)</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 ); 	</a:t>
            </a:r>
            <a:r>
              <a:rPr b="0" i="0" lang="en-GB" sz="1200" u="none" cap="none" strike="noStrike">
                <a:solidFill>
                  <a:srgbClr val="6272A4"/>
                </a:solidFill>
                <a:latin typeface="Courier New"/>
                <a:ea typeface="Courier New"/>
                <a:cs typeface="Courier New"/>
                <a:sym typeface="Courier New"/>
              </a:rPr>
              <a:t>//Selecciona todos los &lt;tr&gt; que sean pares</a:t>
            </a:r>
            <a:endParaRPr b="0" i="0" sz="120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450" u="none" cap="none" strike="noStrike">
                <a:solidFill>
                  <a:srgbClr val="50FA7B"/>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 </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1FA8C"/>
                </a:solidFill>
                <a:latin typeface="Courier New"/>
                <a:ea typeface="Courier New"/>
                <a:cs typeface="Courier New"/>
                <a:sym typeface="Courier New"/>
              </a:rPr>
              <a:t>div:nth-child(3n)</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 ); 	</a:t>
            </a:r>
            <a:r>
              <a:rPr b="0" i="0" lang="en-GB" sz="1200" u="none" cap="none" strike="noStrike">
                <a:solidFill>
                  <a:srgbClr val="6272A4"/>
                </a:solidFill>
                <a:latin typeface="Courier New"/>
                <a:ea typeface="Courier New"/>
                <a:cs typeface="Courier New"/>
                <a:sym typeface="Courier New"/>
              </a:rPr>
              <a:t>//Selecciona cada tercer elemento &lt;div&gt;</a:t>
            </a:r>
            <a:endParaRPr b="0" i="0" sz="1200" u="none" cap="none" strike="noStrike">
              <a:solidFill>
                <a:srgbClr val="6272A4"/>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4DD0E1"/>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FFFFFF"/>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FFFFFF"/>
              </a:solidFill>
              <a:latin typeface="Courier New"/>
              <a:ea typeface="Courier New"/>
              <a:cs typeface="Courier New"/>
              <a:sym typeface="Courier New"/>
            </a:endParaRPr>
          </a:p>
        </p:txBody>
      </p:sp>
      <p:pic>
        <p:nvPicPr>
          <p:cNvPr id="383" name="Google Shape;383;p63"/>
          <p:cNvPicPr preferRelativeResize="0"/>
          <p:nvPr/>
        </p:nvPicPr>
        <p:blipFill rotWithShape="1">
          <a:blip r:embed="rId3">
            <a:alphaModFix/>
          </a:blip>
          <a:srcRect b="0" l="0" r="0" t="0"/>
          <a:stretch/>
        </p:blipFill>
        <p:spPr>
          <a:xfrm>
            <a:off x="7696275" y="4642500"/>
            <a:ext cx="1186526" cy="330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64"/>
          <p:cNvSpPr txBox="1"/>
          <p:nvPr/>
        </p:nvSpPr>
        <p:spPr>
          <a:xfrm>
            <a:off x="186150" y="239500"/>
            <a:ext cx="8568300" cy="711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SELECTORES PARA FORMULARIOS</a:t>
            </a:r>
            <a:endParaRPr b="0" i="1" sz="4500" u="none" cap="none" strike="noStrike">
              <a:solidFill>
                <a:srgbClr val="000000"/>
              </a:solidFill>
              <a:latin typeface="Anton"/>
              <a:ea typeface="Anton"/>
              <a:cs typeface="Anton"/>
              <a:sym typeface="Anton"/>
            </a:endParaRPr>
          </a:p>
        </p:txBody>
      </p:sp>
      <p:sp>
        <p:nvSpPr>
          <p:cNvPr id="389" name="Google Shape;389;p64"/>
          <p:cNvSpPr txBox="1"/>
          <p:nvPr/>
        </p:nvSpPr>
        <p:spPr>
          <a:xfrm>
            <a:off x="163200" y="1057200"/>
            <a:ext cx="8817600" cy="3957900"/>
          </a:xfrm>
          <a:prstGeom prst="rect">
            <a:avLst/>
          </a:prstGeom>
          <a:solidFill>
            <a:srgbClr val="000000"/>
          </a:solidFill>
          <a:ln>
            <a:noFill/>
          </a:ln>
        </p:spPr>
        <p:txBody>
          <a:bodyPr anchorCtr="0" anchor="t" bIns="180000" lIns="180000" spcFirstLastPara="1" rIns="180000" wrap="square" tIns="180000">
            <a:noAutofit/>
          </a:bodyPr>
          <a:lstStyle/>
          <a:p>
            <a:pPr indent="0" lvl="0" marL="0" marR="0" rtl="0" algn="l">
              <a:lnSpc>
                <a:spcPct val="135714"/>
              </a:lnSpc>
              <a:spcBef>
                <a:spcPts val="0"/>
              </a:spcBef>
              <a:spcAft>
                <a:spcPts val="0"/>
              </a:spcAft>
              <a:buClr>
                <a:schemeClr val="dk1"/>
              </a:buClr>
              <a:buSzPts val="1100"/>
              <a:buFont typeface="Arial"/>
              <a:buNone/>
            </a:pPr>
            <a:r>
              <a:rPr b="0" i="0" lang="en-GB" sz="1250" u="none" cap="none" strike="noStrike">
                <a:solidFill>
                  <a:srgbClr val="50FA7B"/>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1FA8C"/>
                </a:solidFill>
                <a:latin typeface="Courier New"/>
                <a:ea typeface="Courier New"/>
                <a:cs typeface="Courier New"/>
                <a:sym typeface="Courier New"/>
              </a:rPr>
              <a:t>:text</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a:t>
            </a:r>
            <a:endParaRPr b="0" i="0" sz="125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250" u="none" cap="none" strike="noStrike">
                <a:solidFill>
                  <a:srgbClr val="50FA7B"/>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1FA8C"/>
                </a:solidFill>
                <a:latin typeface="Courier New"/>
                <a:ea typeface="Courier New"/>
                <a:cs typeface="Courier New"/>
                <a:sym typeface="Courier New"/>
              </a:rPr>
              <a:t>:checkbox</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a:t>
            </a:r>
            <a:endParaRPr b="0" i="0" sz="125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250" u="none" cap="none" strike="noStrike">
                <a:solidFill>
                  <a:srgbClr val="50FA7B"/>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1FA8C"/>
                </a:solidFill>
                <a:latin typeface="Courier New"/>
                <a:ea typeface="Courier New"/>
                <a:cs typeface="Courier New"/>
                <a:sym typeface="Courier New"/>
              </a:rPr>
              <a:t>:radio</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a:t>
            </a:r>
            <a:endParaRPr b="0" i="0" sz="125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250" u="none" cap="none" strike="noStrike">
                <a:solidFill>
                  <a:srgbClr val="50FA7B"/>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1FA8C"/>
                </a:solidFill>
                <a:latin typeface="Courier New"/>
                <a:ea typeface="Courier New"/>
                <a:cs typeface="Courier New"/>
                <a:sym typeface="Courier New"/>
              </a:rPr>
              <a:t>:image</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a:t>
            </a:r>
            <a:endParaRPr b="0" i="0" sz="125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250" u="none" cap="none" strike="noStrike">
                <a:solidFill>
                  <a:srgbClr val="50FA7B"/>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1FA8C"/>
                </a:solidFill>
                <a:latin typeface="Courier New"/>
                <a:ea typeface="Courier New"/>
                <a:cs typeface="Courier New"/>
                <a:sym typeface="Courier New"/>
              </a:rPr>
              <a:t>:submit</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a:t>
            </a:r>
            <a:endParaRPr b="0" i="0" sz="125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250" u="none" cap="none" strike="noStrike">
                <a:solidFill>
                  <a:srgbClr val="50FA7B"/>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1FA8C"/>
                </a:solidFill>
                <a:latin typeface="Courier New"/>
                <a:ea typeface="Courier New"/>
                <a:cs typeface="Courier New"/>
                <a:sym typeface="Courier New"/>
              </a:rPr>
              <a:t>:reset</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a:t>
            </a:r>
            <a:endParaRPr b="0" i="0" sz="125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250" u="none" cap="none" strike="noStrike">
                <a:solidFill>
                  <a:srgbClr val="50FA7B"/>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1FA8C"/>
                </a:solidFill>
                <a:latin typeface="Courier New"/>
                <a:ea typeface="Courier New"/>
                <a:cs typeface="Courier New"/>
                <a:sym typeface="Courier New"/>
              </a:rPr>
              <a:t>:password</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a:t>
            </a:r>
            <a:endParaRPr b="0" i="0" sz="125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250" u="none" cap="none" strike="noStrike">
                <a:solidFill>
                  <a:srgbClr val="50FA7B"/>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1FA8C"/>
                </a:solidFill>
                <a:latin typeface="Courier New"/>
                <a:ea typeface="Courier New"/>
                <a:cs typeface="Courier New"/>
                <a:sym typeface="Courier New"/>
              </a:rPr>
              <a:t>:file</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a:t>
            </a:r>
            <a:endParaRPr b="0" i="0" sz="125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250" u="none" cap="none" strike="noStrike">
                <a:solidFill>
                  <a:srgbClr val="50FA7B"/>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1FA8C"/>
                </a:solidFill>
                <a:latin typeface="Courier New"/>
                <a:ea typeface="Courier New"/>
                <a:cs typeface="Courier New"/>
                <a:sym typeface="Courier New"/>
              </a:rPr>
              <a:t>:input</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 	</a:t>
            </a:r>
            <a:r>
              <a:rPr b="0" i="0" lang="en-GB" sz="1000" u="none" cap="none" strike="noStrike">
                <a:solidFill>
                  <a:srgbClr val="6272A4"/>
                </a:solidFill>
                <a:latin typeface="Courier New"/>
                <a:ea typeface="Courier New"/>
                <a:cs typeface="Courier New"/>
                <a:sym typeface="Courier New"/>
              </a:rPr>
              <a:t>//Selecciona los elementos input, textarea,select y button</a:t>
            </a:r>
            <a:endParaRPr b="0" i="0" sz="100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250" u="none" cap="none" strike="noStrike">
                <a:solidFill>
                  <a:srgbClr val="50FA7B"/>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1FA8C"/>
                </a:solidFill>
                <a:latin typeface="Courier New"/>
                <a:ea typeface="Courier New"/>
                <a:cs typeface="Courier New"/>
                <a:sym typeface="Courier New"/>
              </a:rPr>
              <a:t>:button</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 	</a:t>
            </a:r>
            <a:r>
              <a:rPr b="0" i="0" lang="en-GB" sz="1000" u="none" cap="none" strike="noStrike">
                <a:solidFill>
                  <a:srgbClr val="6272A4"/>
                </a:solidFill>
                <a:latin typeface="Courier New"/>
                <a:ea typeface="Courier New"/>
                <a:cs typeface="Courier New"/>
                <a:sym typeface="Courier New"/>
              </a:rPr>
              <a:t>//Selecciona los elementos button e input con atributo "type"="button"</a:t>
            </a:r>
            <a:endParaRPr b="0" i="0" sz="100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250" u="none" cap="none" strike="noStrike">
                <a:solidFill>
                  <a:srgbClr val="50FA7B"/>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1FA8C"/>
                </a:solidFill>
                <a:latin typeface="Courier New"/>
                <a:ea typeface="Courier New"/>
                <a:cs typeface="Courier New"/>
                <a:sym typeface="Courier New"/>
              </a:rPr>
              <a:t>:enabled</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	</a:t>
            </a:r>
            <a:r>
              <a:rPr b="0" i="0" lang="en-GB" sz="1000" u="none" cap="none" strike="noStrike">
                <a:solidFill>
                  <a:srgbClr val="6272A4"/>
                </a:solidFill>
                <a:latin typeface="Courier New"/>
                <a:ea typeface="Courier New"/>
                <a:cs typeface="Courier New"/>
                <a:sym typeface="Courier New"/>
              </a:rPr>
              <a:t>//Selecciona los elementos del formulario activados</a:t>
            </a:r>
            <a:endParaRPr b="0" i="0" sz="100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250" u="none" cap="none" strike="noStrike">
                <a:solidFill>
                  <a:srgbClr val="50FA7B"/>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1FA8C"/>
                </a:solidFill>
                <a:latin typeface="Courier New"/>
                <a:ea typeface="Courier New"/>
                <a:cs typeface="Courier New"/>
                <a:sym typeface="Courier New"/>
              </a:rPr>
              <a:t>:disabled</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 	</a:t>
            </a:r>
            <a:r>
              <a:rPr b="0" i="0" lang="en-GB" sz="1000" u="none" cap="none" strike="noStrike">
                <a:solidFill>
                  <a:srgbClr val="6272A4"/>
                </a:solidFill>
                <a:latin typeface="Courier New"/>
                <a:ea typeface="Courier New"/>
                <a:cs typeface="Courier New"/>
                <a:sym typeface="Courier New"/>
              </a:rPr>
              <a:t>//Selecciona los elementos del formulario desactivados</a:t>
            </a:r>
            <a:endParaRPr b="0" i="0" sz="100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250" u="none" cap="none" strike="noStrike">
                <a:solidFill>
                  <a:srgbClr val="50FA7B"/>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1FA8C"/>
                </a:solidFill>
                <a:latin typeface="Courier New"/>
                <a:ea typeface="Courier New"/>
                <a:cs typeface="Courier New"/>
                <a:sym typeface="Courier New"/>
              </a:rPr>
              <a:t>:checked</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 	</a:t>
            </a:r>
            <a:r>
              <a:rPr b="0" i="0" lang="en-GB" sz="1000" u="none" cap="none" strike="noStrike">
                <a:solidFill>
                  <a:srgbClr val="6272A4"/>
                </a:solidFill>
                <a:latin typeface="Courier New"/>
                <a:ea typeface="Courier New"/>
                <a:cs typeface="Courier New"/>
                <a:sym typeface="Courier New"/>
              </a:rPr>
              <a:t>//Selecciona los radio buttons y checkboxes que están pulsados</a:t>
            </a:r>
            <a:endParaRPr b="0" i="0" sz="100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250" u="none" cap="none" strike="noStrike">
                <a:solidFill>
                  <a:srgbClr val="50FA7B"/>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1FA8C"/>
                </a:solidFill>
                <a:latin typeface="Courier New"/>
                <a:ea typeface="Courier New"/>
                <a:cs typeface="Courier New"/>
                <a:sym typeface="Courier New"/>
              </a:rPr>
              <a:t>:selected</a:t>
            </a:r>
            <a:r>
              <a:rPr b="0" i="0" lang="en-GB" sz="1250" u="none" cap="none" strike="noStrike">
                <a:solidFill>
                  <a:srgbClr val="E9F284"/>
                </a:solidFill>
                <a:latin typeface="Courier New"/>
                <a:ea typeface="Courier New"/>
                <a:cs typeface="Courier New"/>
                <a:sym typeface="Courier New"/>
              </a:rPr>
              <a:t>"</a:t>
            </a:r>
            <a:r>
              <a:rPr b="0" i="0" lang="en-GB" sz="1250" u="none" cap="none" strike="noStrike">
                <a:solidFill>
                  <a:srgbClr val="F8F8F2"/>
                </a:solidFill>
                <a:latin typeface="Courier New"/>
                <a:ea typeface="Courier New"/>
                <a:cs typeface="Courier New"/>
                <a:sym typeface="Courier New"/>
              </a:rPr>
              <a:t> ); 	</a:t>
            </a:r>
            <a:r>
              <a:rPr b="0" i="0" lang="en-GB" sz="1000" u="none" cap="none" strike="noStrike">
                <a:solidFill>
                  <a:srgbClr val="6272A4"/>
                </a:solidFill>
                <a:latin typeface="Courier New"/>
                <a:ea typeface="Courier New"/>
                <a:cs typeface="Courier New"/>
                <a:sym typeface="Courier New"/>
              </a:rPr>
              <a:t>//Elementos de una lista de opciones que este seleccionados</a:t>
            </a:r>
            <a:endParaRPr b="0" i="0" sz="1000" u="none" cap="none" strike="noStrike">
              <a:solidFill>
                <a:srgbClr val="6272A4"/>
              </a:solidFill>
              <a:latin typeface="Courier New"/>
              <a:ea typeface="Courier New"/>
              <a:cs typeface="Courier New"/>
              <a:sym typeface="Courier New"/>
            </a:endParaRPr>
          </a:p>
        </p:txBody>
      </p:sp>
      <p:pic>
        <p:nvPicPr>
          <p:cNvPr id="390" name="Google Shape;390;p64"/>
          <p:cNvPicPr preferRelativeResize="0"/>
          <p:nvPr/>
        </p:nvPicPr>
        <p:blipFill rotWithShape="1">
          <a:blip r:embed="rId3">
            <a:alphaModFix/>
          </a:blip>
          <a:srcRect b="0" l="0" r="0" t="0"/>
          <a:stretch/>
        </p:blipFill>
        <p:spPr>
          <a:xfrm>
            <a:off x="7871275" y="4812825"/>
            <a:ext cx="1186526" cy="3306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4" name="Shape 394"/>
        <p:cNvGrpSpPr/>
        <p:nvPr/>
      </p:nvGrpSpPr>
      <p:grpSpPr>
        <a:xfrm>
          <a:off x="0" y="0"/>
          <a:ext cx="0" cy="0"/>
          <a:chOff x="0" y="0"/>
          <a:chExt cx="0" cy="0"/>
        </a:xfrm>
      </p:grpSpPr>
      <p:sp>
        <p:nvSpPr>
          <p:cNvPr id="395" name="Google Shape;395;p65"/>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AGREGAR ELEMENTOS CON JQUERY</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7" name="Shape 157"/>
        <p:cNvGrpSpPr/>
        <p:nvPr/>
      </p:nvGrpSpPr>
      <p:grpSpPr>
        <a:xfrm>
          <a:off x="0" y="0"/>
          <a:ext cx="0" cy="0"/>
          <a:chOff x="0" y="0"/>
          <a:chExt cx="0" cy="0"/>
        </a:xfrm>
      </p:grpSpPr>
      <p:sp>
        <p:nvSpPr>
          <p:cNvPr id="158" name="Google Shape;158;p39"/>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JQUERY Y SELECTORES</a:t>
            </a:r>
            <a:endParaRPr b="0" i="1" sz="3600" u="none" cap="none" strike="noStrike">
              <a:solidFill>
                <a:srgbClr val="121212"/>
              </a:solidFill>
              <a:latin typeface="Anton"/>
              <a:ea typeface="Anton"/>
              <a:cs typeface="Anton"/>
              <a:sym typeface="Anton"/>
            </a:endParaRPr>
          </a:p>
        </p:txBody>
      </p:sp>
      <p:sp>
        <p:nvSpPr>
          <p:cNvPr id="159" name="Google Shape;159;p39"/>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160" name="Google Shape;160;p39"/>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11. </a:t>
            </a:r>
            <a:r>
              <a:rPr b="0" i="0" lang="en-GB" sz="2000" u="none" cap="none" strike="noStrike">
                <a:solidFill>
                  <a:srgbClr val="121212"/>
                </a:solidFill>
                <a:latin typeface="Helvetica Neue Light"/>
                <a:ea typeface="Helvetica Neue Light"/>
                <a:cs typeface="Helvetica Neue Light"/>
                <a:sym typeface="Helvetica Neue Light"/>
              </a:rPr>
              <a:t> JAVASCRIPT</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66"/>
          <p:cNvSpPr txBox="1"/>
          <p:nvPr/>
        </p:nvSpPr>
        <p:spPr>
          <a:xfrm>
            <a:off x="290975" y="1065475"/>
            <a:ext cx="8712300" cy="2551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Una vez obtenido un el elemento del HTML con el selector es posible agregar a un nuevo elemento al DOM.</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E0FF00"/>
                </a:highlight>
                <a:latin typeface="Helvetica Neue Light"/>
                <a:ea typeface="Helvetica Neue Light"/>
                <a:cs typeface="Helvetica Neue Light"/>
                <a:sym typeface="Helvetica Neue Light"/>
              </a:rPr>
              <a:t>En jQuery no es necesario crear un nodo del tipo de etiqueta con createElement(). Podemos agregar inmediatamente la estructura HTML deseada con los métodos de la librería </a:t>
            </a:r>
            <a:r>
              <a:rPr b="0" i="1" lang="en-GB" sz="2000" u="none" cap="none" strike="noStrike">
                <a:solidFill>
                  <a:schemeClr val="dk1"/>
                </a:solidFill>
                <a:highlight>
                  <a:srgbClr val="E0FF00"/>
                </a:highlight>
                <a:latin typeface="Helvetica Neue"/>
                <a:ea typeface="Helvetica Neue"/>
                <a:cs typeface="Helvetica Neue"/>
                <a:sym typeface="Helvetica Neue"/>
              </a:rPr>
              <a:t>append()</a:t>
            </a:r>
            <a:r>
              <a:rPr b="0" i="0" lang="en-GB" sz="2000" u="none" cap="none" strike="noStrike">
                <a:solidFill>
                  <a:schemeClr val="dk1"/>
                </a:solidFill>
                <a:highlight>
                  <a:srgbClr val="E0FF00"/>
                </a:highlight>
                <a:latin typeface="Helvetica Neue Light"/>
                <a:ea typeface="Helvetica Neue Light"/>
                <a:cs typeface="Helvetica Neue Light"/>
                <a:sym typeface="Helvetica Neue Light"/>
              </a:rPr>
              <a:t> y </a:t>
            </a:r>
            <a:r>
              <a:rPr b="0" i="1" lang="en-GB" sz="2000" u="none" cap="none" strike="noStrike">
                <a:solidFill>
                  <a:schemeClr val="dk1"/>
                </a:solidFill>
                <a:highlight>
                  <a:srgbClr val="E0FF00"/>
                </a:highlight>
                <a:latin typeface="Helvetica Neue"/>
                <a:ea typeface="Helvetica Neue"/>
                <a:cs typeface="Helvetica Neue"/>
                <a:sym typeface="Helvetica Neue"/>
              </a:rPr>
              <a:t>prepend()</a:t>
            </a:r>
            <a:endParaRPr b="0" i="1" sz="2000" u="none" cap="none" strike="noStrike">
              <a:solidFill>
                <a:schemeClr val="dk1"/>
              </a:solidFill>
              <a:highlight>
                <a:srgbClr val="E0FF00"/>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401" name="Google Shape;401;p66"/>
          <p:cNvSpPr txBox="1"/>
          <p:nvPr/>
        </p:nvSpPr>
        <p:spPr>
          <a:xfrm>
            <a:off x="802050" y="247525"/>
            <a:ext cx="7539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AGREGAR ELEMENTOS CON JQUERY</a:t>
            </a:r>
            <a:endParaRPr b="0" i="1" sz="4500" u="none" cap="none" strike="noStrike">
              <a:solidFill>
                <a:srgbClr val="000000"/>
              </a:solidFill>
              <a:latin typeface="Anton"/>
              <a:ea typeface="Anton"/>
              <a:cs typeface="Anton"/>
              <a:sym typeface="Anton"/>
            </a:endParaRPr>
          </a:p>
        </p:txBody>
      </p:sp>
      <p:sp>
        <p:nvSpPr>
          <p:cNvPr id="402" name="Google Shape;402;p66"/>
          <p:cNvSpPr txBox="1"/>
          <p:nvPr/>
        </p:nvSpPr>
        <p:spPr>
          <a:xfrm>
            <a:off x="309000" y="3006300"/>
            <a:ext cx="8526000" cy="1991700"/>
          </a:xfrm>
          <a:prstGeom prst="rect">
            <a:avLst/>
          </a:prstGeom>
          <a:solidFill>
            <a:srgbClr val="000000"/>
          </a:solidFill>
          <a:ln>
            <a:noFill/>
          </a:ln>
        </p:spPr>
        <p:txBody>
          <a:bodyPr anchorCtr="0" anchor="t" bIns="180000" lIns="180000" spcFirstLastPara="1" rIns="180000" wrap="square" tIns="180000">
            <a:noAutofit/>
          </a:bodyPr>
          <a:lstStyle/>
          <a:p>
            <a:pPr indent="0" lvl="0" marL="0" marR="0" rtl="0" algn="l">
              <a:lnSpc>
                <a:spcPct val="135714"/>
              </a:lnSpc>
              <a:spcBef>
                <a:spcPts val="0"/>
              </a:spcBef>
              <a:spcAft>
                <a:spcPts val="0"/>
              </a:spcAft>
              <a:buClr>
                <a:schemeClr val="dk1"/>
              </a:buClr>
              <a:buSzPts val="1100"/>
              <a:buFont typeface="Arial"/>
              <a:buNone/>
            </a:pPr>
            <a:r>
              <a:rPr b="0" i="0" lang="en-GB" sz="1450" u="none" cap="none" strike="noStrike">
                <a:solidFill>
                  <a:srgbClr val="6272A4"/>
                </a:solidFill>
                <a:latin typeface="Courier New"/>
                <a:ea typeface="Courier New"/>
                <a:cs typeface="Courier New"/>
                <a:sym typeface="Courier New"/>
              </a:rPr>
              <a:t>/* El siguiente código es la equivalencia de creación en JS Vanilla</a:t>
            </a:r>
            <a:endParaRPr b="0" i="0" sz="145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450" u="none" cap="none" strike="noStrike">
                <a:solidFill>
                  <a:srgbClr val="6272A4"/>
                </a:solidFill>
                <a:latin typeface="Courier New"/>
                <a:ea typeface="Courier New"/>
                <a:cs typeface="Courier New"/>
                <a:sym typeface="Courier New"/>
              </a:rPr>
              <a:t>var parrafo = document.createElement("p");</a:t>
            </a:r>
            <a:endParaRPr b="0" i="0" sz="145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450" u="none" cap="none" strike="noStrike">
                <a:solidFill>
                  <a:srgbClr val="6272A4"/>
                </a:solidFill>
                <a:latin typeface="Courier New"/>
                <a:ea typeface="Courier New"/>
                <a:cs typeface="Courier New"/>
                <a:sym typeface="Courier New"/>
              </a:rPr>
              <a:t>parrafo.innerHTML = "&lt;h2&gt;¡Hola Coder!&lt;/h2&gt;"; </a:t>
            </a:r>
            <a:endParaRPr b="0" i="0" sz="145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450" u="none" cap="none" strike="noStrike">
                <a:solidFill>
                  <a:srgbClr val="6272A4"/>
                </a:solidFill>
                <a:latin typeface="Courier New"/>
                <a:ea typeface="Courier New"/>
                <a:cs typeface="Courier New"/>
                <a:sym typeface="Courier New"/>
              </a:rPr>
              <a:t>document.body.appendChild(parrafo)</a:t>
            </a:r>
            <a:endParaRPr b="0" i="0" sz="145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450" u="none" cap="none" strike="noStrike">
                <a:solidFill>
                  <a:srgbClr val="6272A4"/>
                </a:solidFill>
                <a:latin typeface="Courier New"/>
                <a:ea typeface="Courier New"/>
                <a:cs typeface="Courier New"/>
                <a:sym typeface="Courier New"/>
              </a:rPr>
              <a:t>*/</a:t>
            </a:r>
            <a:endParaRPr b="0" i="0" sz="145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450" u="none" cap="none" strike="noStrike">
                <a:solidFill>
                  <a:srgbClr val="50FA7B"/>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1FA8C"/>
                </a:solidFill>
                <a:latin typeface="Courier New"/>
                <a:ea typeface="Courier New"/>
                <a:cs typeface="Courier New"/>
                <a:sym typeface="Courier New"/>
              </a:rPr>
              <a:t>body</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a:t>
            </a:r>
            <a:r>
              <a:rPr b="0" i="0" lang="en-GB" sz="1450" u="none" cap="none" strike="noStrike">
                <a:solidFill>
                  <a:srgbClr val="50FA7B"/>
                </a:solidFill>
                <a:latin typeface="Courier New"/>
                <a:ea typeface="Courier New"/>
                <a:cs typeface="Courier New"/>
                <a:sym typeface="Courier New"/>
              </a:rPr>
              <a:t>append</a:t>
            </a:r>
            <a:r>
              <a:rPr b="0" i="0" lang="en-GB" sz="1450" u="none" cap="none" strike="noStrike">
                <a:solidFill>
                  <a:srgbClr val="F8F8F2"/>
                </a:solidFill>
                <a:latin typeface="Courier New"/>
                <a:ea typeface="Courier New"/>
                <a:cs typeface="Courier New"/>
                <a:sym typeface="Courier New"/>
              </a:rPr>
              <a:t>(</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1FA8C"/>
                </a:solidFill>
                <a:latin typeface="Courier New"/>
                <a:ea typeface="Courier New"/>
                <a:cs typeface="Courier New"/>
                <a:sym typeface="Courier New"/>
              </a:rPr>
              <a:t>&lt;p&gt;&lt;h2&gt;¡Hola Coder!&lt;/h2&gt;&lt;/p&gt;</a:t>
            </a:r>
            <a:r>
              <a:rPr b="0" i="0" lang="en-GB" sz="1450" u="none" cap="none" strike="noStrike">
                <a:solidFill>
                  <a:srgbClr val="E9F284"/>
                </a:solidFill>
                <a:latin typeface="Courier New"/>
                <a:ea typeface="Courier New"/>
                <a:cs typeface="Courier New"/>
                <a:sym typeface="Courier New"/>
              </a:rPr>
              <a:t>"</a:t>
            </a:r>
            <a:r>
              <a:rPr b="0" i="0" lang="en-GB" sz="1450" u="none" cap="none" strike="noStrike">
                <a:solidFill>
                  <a:srgbClr val="F8F8F2"/>
                </a:solidFill>
                <a:latin typeface="Courier New"/>
                <a:ea typeface="Courier New"/>
                <a:cs typeface="Courier New"/>
                <a:sym typeface="Courier New"/>
              </a:rPr>
              <a:t>);</a:t>
            </a:r>
            <a:endParaRPr b="0" i="0" sz="145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t/>
            </a:r>
            <a:endParaRPr b="0" i="0" sz="1450" u="none" cap="none" strike="noStrike">
              <a:solidFill>
                <a:srgbClr val="6272A4"/>
              </a:solidFill>
              <a:latin typeface="Courier New"/>
              <a:ea typeface="Courier New"/>
              <a:cs typeface="Courier New"/>
              <a:sym typeface="Courier New"/>
            </a:endParaRPr>
          </a:p>
          <a:p>
            <a:pPr indent="0" lvl="0" marL="0" marR="0" rtl="0" algn="l">
              <a:lnSpc>
                <a:spcPct val="115000"/>
              </a:lnSpc>
              <a:spcBef>
                <a:spcPts val="0"/>
              </a:spcBef>
              <a:spcAft>
                <a:spcPts val="0"/>
              </a:spcAft>
              <a:buClr>
                <a:schemeClr val="dk1"/>
              </a:buClr>
              <a:buSzPts val="1100"/>
              <a:buFont typeface="Arial"/>
              <a:buNone/>
            </a:pPr>
            <a:r>
              <a:t/>
            </a:r>
            <a:endParaRPr b="0" i="0" sz="1200" u="none" cap="none" strike="noStrike">
              <a:solidFill>
                <a:srgbClr val="4DD0E1"/>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FFFFFF"/>
              </a:solidFill>
              <a:latin typeface="Courier New"/>
              <a:ea typeface="Courier New"/>
              <a:cs typeface="Courier New"/>
              <a:sym typeface="Courier New"/>
            </a:endParaRPr>
          </a:p>
        </p:txBody>
      </p:sp>
      <p:pic>
        <p:nvPicPr>
          <p:cNvPr id="403" name="Google Shape;403;p66"/>
          <p:cNvPicPr preferRelativeResize="0"/>
          <p:nvPr/>
        </p:nvPicPr>
        <p:blipFill rotWithShape="1">
          <a:blip r:embed="rId3">
            <a:alphaModFix/>
          </a:blip>
          <a:srcRect b="0" l="0" r="0" t="0"/>
          <a:stretch/>
        </p:blipFill>
        <p:spPr>
          <a:xfrm>
            <a:off x="7816750" y="4812825"/>
            <a:ext cx="1186526" cy="3306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67"/>
          <p:cNvSpPr txBox="1"/>
          <p:nvPr/>
        </p:nvSpPr>
        <p:spPr>
          <a:xfrm>
            <a:off x="290975" y="1065475"/>
            <a:ext cx="8712300" cy="2551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El método .append() inserta el contenido especificado como último hijo del elemento seleccionado.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1" sz="2000" u="none" cap="none" strike="noStrike">
              <a:solidFill>
                <a:schemeClr val="dk1"/>
              </a:solidFill>
              <a:highlight>
                <a:srgbClr val="E0FF00"/>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409" name="Google Shape;409;p67"/>
          <p:cNvSpPr txBox="1"/>
          <p:nvPr/>
        </p:nvSpPr>
        <p:spPr>
          <a:xfrm>
            <a:off x="802050" y="247525"/>
            <a:ext cx="7539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JQUERY APPEND()</a:t>
            </a:r>
            <a:endParaRPr b="0" i="1" sz="4500" u="none" cap="none" strike="noStrike">
              <a:solidFill>
                <a:srgbClr val="000000"/>
              </a:solidFill>
              <a:latin typeface="Anton"/>
              <a:ea typeface="Anton"/>
              <a:cs typeface="Anton"/>
              <a:sym typeface="Anton"/>
            </a:endParaRPr>
          </a:p>
        </p:txBody>
      </p:sp>
      <p:sp>
        <p:nvSpPr>
          <p:cNvPr id="410" name="Google Shape;410;p67"/>
          <p:cNvSpPr txBox="1"/>
          <p:nvPr/>
        </p:nvSpPr>
        <p:spPr>
          <a:xfrm>
            <a:off x="384125" y="2141925"/>
            <a:ext cx="8526000" cy="1991700"/>
          </a:xfrm>
          <a:prstGeom prst="rect">
            <a:avLst/>
          </a:prstGeom>
          <a:solidFill>
            <a:srgbClr val="000000"/>
          </a:solidFill>
          <a:ln>
            <a:noFill/>
          </a:ln>
        </p:spPr>
        <p:txBody>
          <a:bodyPr anchorCtr="0" anchor="t" bIns="180000" lIns="180000" spcFirstLastPara="1" rIns="180000" wrap="square" tIns="180000">
            <a:noAutofit/>
          </a:bodyPr>
          <a:lstStyle/>
          <a:p>
            <a:pPr indent="0" lvl="0" marL="0" marR="0" rtl="0" algn="l">
              <a:lnSpc>
                <a:spcPct val="135714"/>
              </a:lnSpc>
              <a:spcBef>
                <a:spcPts val="0"/>
              </a:spcBef>
              <a:spcAft>
                <a:spcPts val="0"/>
              </a:spcAft>
              <a:buClr>
                <a:srgbClr val="000000"/>
              </a:buClr>
              <a:buSzPts val="1600"/>
              <a:buFont typeface="Arial"/>
              <a:buNone/>
            </a:pPr>
            <a:r>
              <a:rPr b="0" i="0" lang="en-GB" sz="1600" u="none" cap="none" strike="noStrike">
                <a:solidFill>
                  <a:srgbClr val="FF79C6"/>
                </a:solidFill>
                <a:latin typeface="Courier New"/>
                <a:ea typeface="Courier New"/>
                <a:cs typeface="Courier New"/>
                <a:sym typeface="Courier New"/>
              </a:rPr>
              <a:t>let</a:t>
            </a:r>
            <a:r>
              <a:rPr b="0" i="0" lang="en-GB" sz="1600" u="none" cap="none" strike="noStrike">
                <a:solidFill>
                  <a:srgbClr val="F8F8F2"/>
                </a:solidFill>
                <a:latin typeface="Courier New"/>
                <a:ea typeface="Courier New"/>
                <a:cs typeface="Courier New"/>
                <a:sym typeface="Courier New"/>
              </a:rPr>
              <a:t> producto   </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 id</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BD93F9"/>
                </a:solidFill>
                <a:latin typeface="Courier New"/>
                <a:ea typeface="Courier New"/>
                <a:cs typeface="Courier New"/>
                <a:sym typeface="Courier New"/>
              </a:rPr>
              <a:t>1</a:t>
            </a:r>
            <a:r>
              <a:rPr b="0" i="0" lang="en-GB" sz="1600" u="none" cap="none" strike="noStrike">
                <a:solidFill>
                  <a:srgbClr val="F8F8F2"/>
                </a:solidFill>
                <a:latin typeface="Courier New"/>
                <a:ea typeface="Courier New"/>
                <a:cs typeface="Courier New"/>
                <a:sym typeface="Courier New"/>
              </a:rPr>
              <a:t>,  nombre</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Arroz</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precio</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BD93F9"/>
                </a:solidFill>
                <a:latin typeface="Courier New"/>
                <a:ea typeface="Courier New"/>
                <a:cs typeface="Courier New"/>
                <a:sym typeface="Courier New"/>
              </a:rPr>
              <a:t>125</a:t>
            </a:r>
            <a:r>
              <a:rPr b="0" i="0" lang="en-GB" sz="1600" u="none" cap="none" strike="noStrike">
                <a:solidFill>
                  <a:srgbClr val="F8F8F2"/>
                </a:solidFill>
                <a:latin typeface="Courier New"/>
                <a:ea typeface="Courier New"/>
                <a:cs typeface="Courier New"/>
                <a:sym typeface="Courier New"/>
              </a:rPr>
              <a:t> };</a:t>
            </a:r>
            <a:endParaRPr b="0" i="0" sz="160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450"/>
              <a:buFont typeface="Arial"/>
              <a:buNone/>
            </a:pPr>
            <a:r>
              <a:rPr b="0" i="0" lang="en-GB" sz="1450" u="none" cap="none" strike="noStrike">
                <a:solidFill>
                  <a:srgbClr val="6272A4"/>
                </a:solidFill>
                <a:latin typeface="Courier New"/>
                <a:ea typeface="Courier New"/>
                <a:cs typeface="Courier New"/>
                <a:sym typeface="Courier New"/>
              </a:rPr>
              <a:t>//Es posible usar plantillas de texto en el parámetro.</a:t>
            </a:r>
            <a:endParaRPr b="0" i="0" sz="145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600" u="none" cap="none" strike="noStrike">
                <a:solidFill>
                  <a:srgbClr val="50FA7B"/>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#app</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a:t>
            </a:r>
            <a:r>
              <a:rPr b="0" i="0" lang="en-GB" sz="1600" u="none" cap="none" strike="noStrike">
                <a:solidFill>
                  <a:srgbClr val="50FA7B"/>
                </a:solidFill>
                <a:latin typeface="Courier New"/>
                <a:ea typeface="Courier New"/>
                <a:cs typeface="Courier New"/>
                <a:sym typeface="Courier New"/>
              </a:rPr>
              <a:t>append</a:t>
            </a:r>
            <a:r>
              <a:rPr b="0" i="0" lang="en-GB" sz="1600" u="none" cap="none" strike="noStrike">
                <a:solidFill>
                  <a:srgbClr val="F8F8F2"/>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`&lt;div&gt;&lt;h3&gt; ID: </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producto.id</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&lt;/h3&gt;</a:t>
            </a:r>
            <a:endParaRPr b="0" i="0" sz="1600" u="none" cap="none" strike="noStrike">
              <a:solidFill>
                <a:srgbClr val="F1FA8C"/>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600" u="none" cap="none" strike="noStrike">
                <a:solidFill>
                  <a:srgbClr val="F1FA8C"/>
                </a:solidFill>
                <a:latin typeface="Courier New"/>
                <a:ea typeface="Courier New"/>
                <a:cs typeface="Courier New"/>
                <a:sym typeface="Courier New"/>
              </a:rPr>
              <a:t>                  &lt;p&gt;  Producto: </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producto.nombre</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&lt;/p&gt;</a:t>
            </a:r>
            <a:endParaRPr b="0" i="0" sz="1600" u="none" cap="none" strike="noStrike">
              <a:solidFill>
                <a:srgbClr val="F1FA8C"/>
              </a:solidFill>
              <a:latin typeface="Courier New"/>
              <a:ea typeface="Courier New"/>
              <a:cs typeface="Courier New"/>
              <a:sym typeface="Courier New"/>
            </a:endParaRPr>
          </a:p>
          <a:p>
            <a:pPr indent="0" lvl="0" marL="0" marR="0" rtl="0" algn="l">
              <a:lnSpc>
                <a:spcPct val="135714"/>
              </a:lnSpc>
              <a:spcBef>
                <a:spcPts val="0"/>
              </a:spcBef>
              <a:spcAft>
                <a:spcPts val="0"/>
              </a:spcAft>
              <a:buClr>
                <a:schemeClr val="dk1"/>
              </a:buClr>
              <a:buSzPts val="1100"/>
              <a:buFont typeface="Arial"/>
              <a:buNone/>
            </a:pPr>
            <a:r>
              <a:rPr b="0" i="0" lang="en-GB" sz="1600" u="none" cap="none" strike="noStrike">
                <a:solidFill>
                  <a:srgbClr val="F1FA8C"/>
                </a:solidFill>
                <a:latin typeface="Courier New"/>
                <a:ea typeface="Courier New"/>
                <a:cs typeface="Courier New"/>
                <a:sym typeface="Courier New"/>
              </a:rPr>
              <a:t>                  &lt;b&gt; $ </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producto.precio</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&lt;/b&gt;&lt;/div&gt;`</a:t>
            </a:r>
            <a:r>
              <a:rPr b="0" i="0" lang="en-GB" sz="1600" u="none" cap="none" strike="noStrike">
                <a:solidFill>
                  <a:srgbClr val="F8F8F2"/>
                </a:solidFill>
                <a:latin typeface="Courier New"/>
                <a:ea typeface="Courier New"/>
                <a:cs typeface="Courier New"/>
                <a:sym typeface="Courier New"/>
              </a:rPr>
              <a:t>);</a:t>
            </a:r>
            <a:endParaRPr b="0" i="0" sz="1600" u="none" cap="none" strike="noStrike">
              <a:solidFill>
                <a:srgbClr val="F8F8F2"/>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FFFFFF"/>
              </a:solidFill>
              <a:latin typeface="Courier New"/>
              <a:ea typeface="Courier New"/>
              <a:cs typeface="Courier New"/>
              <a:sym typeface="Courier New"/>
            </a:endParaRPr>
          </a:p>
        </p:txBody>
      </p:sp>
      <p:pic>
        <p:nvPicPr>
          <p:cNvPr id="411" name="Google Shape;411;p67"/>
          <p:cNvPicPr preferRelativeResize="0"/>
          <p:nvPr/>
        </p:nvPicPr>
        <p:blipFill rotWithShape="1">
          <a:blip r:embed="rId3">
            <a:alphaModFix/>
          </a:blip>
          <a:srcRect b="0" l="0" r="0" t="0"/>
          <a:stretch/>
        </p:blipFill>
        <p:spPr>
          <a:xfrm>
            <a:off x="7816750" y="4812825"/>
            <a:ext cx="1186526" cy="3306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68"/>
          <p:cNvSpPr txBox="1"/>
          <p:nvPr/>
        </p:nvSpPr>
        <p:spPr>
          <a:xfrm>
            <a:off x="290975" y="1065475"/>
            <a:ext cx="8712300" cy="25515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000"/>
              <a:buFont typeface="Arial"/>
              <a:buNone/>
            </a:pPr>
            <a:r>
              <a:rPr b="0" i="0" lang="en-GB" sz="2000" u="none" cap="none" strike="noStrike">
                <a:solidFill>
                  <a:schemeClr val="dk1"/>
                </a:solidFill>
                <a:highlight>
                  <a:srgbClr val="FFFFFF"/>
                </a:highlight>
                <a:latin typeface="Helvetica Neue Light"/>
                <a:ea typeface="Helvetica Neue Light"/>
                <a:cs typeface="Helvetica Neue Light"/>
                <a:sym typeface="Helvetica Neue Light"/>
              </a:rPr>
              <a:t>El método .append() inserta el contenido especificado como primer hijo del elemento seleccionado.</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1" sz="2000" u="none" cap="none" strike="noStrike">
              <a:solidFill>
                <a:schemeClr val="dk1"/>
              </a:solidFill>
              <a:highlight>
                <a:srgbClr val="E0FF00"/>
              </a:highlight>
              <a:latin typeface="Helvetica Neue"/>
              <a:ea typeface="Helvetica Neue"/>
              <a:cs typeface="Helvetica Neue"/>
              <a:sym typeface="Helvetica Neue"/>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rgbClr val="FFFFFF"/>
              </a:highlight>
              <a:latin typeface="Helvetica Neue Light"/>
              <a:ea typeface="Helvetica Neue Light"/>
              <a:cs typeface="Helvetica Neue Light"/>
              <a:sym typeface="Helvetica Neue Light"/>
            </a:endParaRPr>
          </a:p>
        </p:txBody>
      </p:sp>
      <p:sp>
        <p:nvSpPr>
          <p:cNvPr id="417" name="Google Shape;417;p68"/>
          <p:cNvSpPr txBox="1"/>
          <p:nvPr/>
        </p:nvSpPr>
        <p:spPr>
          <a:xfrm>
            <a:off x="802050" y="247525"/>
            <a:ext cx="7539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500"/>
              <a:buFont typeface="Arial"/>
              <a:buNone/>
            </a:pPr>
            <a:r>
              <a:rPr b="0" i="1" lang="en-GB" sz="4500" u="none" cap="none" strike="noStrike">
                <a:solidFill>
                  <a:srgbClr val="000000"/>
                </a:solidFill>
                <a:latin typeface="Anton"/>
                <a:ea typeface="Anton"/>
                <a:cs typeface="Anton"/>
                <a:sym typeface="Anton"/>
              </a:rPr>
              <a:t>JQUERY PREPEND()</a:t>
            </a:r>
            <a:endParaRPr b="0" i="1" sz="4500" u="none" cap="none" strike="noStrike">
              <a:solidFill>
                <a:srgbClr val="000000"/>
              </a:solidFill>
              <a:latin typeface="Anton"/>
              <a:ea typeface="Anton"/>
              <a:cs typeface="Anton"/>
              <a:sym typeface="Anton"/>
            </a:endParaRPr>
          </a:p>
        </p:txBody>
      </p:sp>
      <p:sp>
        <p:nvSpPr>
          <p:cNvPr id="418" name="Google Shape;418;p68"/>
          <p:cNvSpPr txBox="1"/>
          <p:nvPr/>
        </p:nvSpPr>
        <p:spPr>
          <a:xfrm>
            <a:off x="384125" y="2141925"/>
            <a:ext cx="8526000" cy="1991700"/>
          </a:xfrm>
          <a:prstGeom prst="rect">
            <a:avLst/>
          </a:prstGeom>
          <a:solidFill>
            <a:srgbClr val="000000"/>
          </a:solidFill>
          <a:ln>
            <a:noFill/>
          </a:ln>
        </p:spPr>
        <p:txBody>
          <a:bodyPr anchorCtr="0" anchor="t" bIns="180000" lIns="180000" spcFirstLastPara="1" rIns="180000" wrap="square" tIns="180000">
            <a:noAutofit/>
          </a:bodyPr>
          <a:lstStyle/>
          <a:p>
            <a:pPr indent="0" lvl="0" marL="0" marR="0" rtl="0" algn="l">
              <a:lnSpc>
                <a:spcPct val="135714"/>
              </a:lnSpc>
              <a:spcBef>
                <a:spcPts val="0"/>
              </a:spcBef>
              <a:spcAft>
                <a:spcPts val="0"/>
              </a:spcAft>
              <a:buClr>
                <a:srgbClr val="000000"/>
              </a:buClr>
              <a:buSzPts val="1600"/>
              <a:buFont typeface="Arial"/>
              <a:buNone/>
            </a:pPr>
            <a:r>
              <a:rPr b="0" i="0" lang="en-GB" sz="1600" u="none" cap="none" strike="noStrike">
                <a:solidFill>
                  <a:srgbClr val="FF79C6"/>
                </a:solidFill>
                <a:latin typeface="Courier New"/>
                <a:ea typeface="Courier New"/>
                <a:cs typeface="Courier New"/>
                <a:sym typeface="Courier New"/>
              </a:rPr>
              <a:t>let</a:t>
            </a:r>
            <a:r>
              <a:rPr b="0" i="0" lang="en-GB" sz="1600" u="none" cap="none" strike="noStrike">
                <a:solidFill>
                  <a:srgbClr val="F8F8F2"/>
                </a:solidFill>
                <a:latin typeface="Courier New"/>
                <a:ea typeface="Courier New"/>
                <a:cs typeface="Courier New"/>
                <a:sym typeface="Courier New"/>
              </a:rPr>
              <a:t> producto2   </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 id</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BD93F9"/>
                </a:solidFill>
                <a:latin typeface="Courier New"/>
                <a:ea typeface="Courier New"/>
                <a:cs typeface="Courier New"/>
                <a:sym typeface="Courier New"/>
              </a:rPr>
              <a:t>2</a:t>
            </a:r>
            <a:r>
              <a:rPr b="0" i="0" lang="en-GB" sz="1600" u="none" cap="none" strike="noStrike">
                <a:solidFill>
                  <a:srgbClr val="F8F8F2"/>
                </a:solidFill>
                <a:latin typeface="Courier New"/>
                <a:ea typeface="Courier New"/>
                <a:cs typeface="Courier New"/>
                <a:sym typeface="Courier New"/>
              </a:rPr>
              <a:t>,  nombre</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Flan</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precio</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BD93F9"/>
                </a:solidFill>
                <a:latin typeface="Courier New"/>
                <a:ea typeface="Courier New"/>
                <a:cs typeface="Courier New"/>
                <a:sym typeface="Courier New"/>
              </a:rPr>
              <a:t>150</a:t>
            </a:r>
            <a:r>
              <a:rPr b="0" i="0" lang="en-GB" sz="1600" u="none" cap="none" strike="noStrike">
                <a:solidFill>
                  <a:srgbClr val="F8F8F2"/>
                </a:solidFill>
                <a:latin typeface="Courier New"/>
                <a:ea typeface="Courier New"/>
                <a:cs typeface="Courier New"/>
                <a:sym typeface="Courier New"/>
              </a:rPr>
              <a:t> };</a:t>
            </a:r>
            <a:endParaRPr b="0" i="0" sz="160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600"/>
              <a:buFont typeface="Arial"/>
              <a:buNone/>
            </a:pPr>
            <a:r>
              <a:rPr b="0" i="0" lang="en-GB" sz="1600" u="none" cap="none" strike="noStrike">
                <a:solidFill>
                  <a:srgbClr val="6272A4"/>
                </a:solidFill>
                <a:latin typeface="Courier New"/>
                <a:ea typeface="Courier New"/>
                <a:cs typeface="Courier New"/>
                <a:sym typeface="Courier New"/>
              </a:rPr>
              <a:t>//Es posible usar plantillas de texto en el parámetro.</a:t>
            </a:r>
            <a:endParaRPr b="0" i="0" sz="1600" u="none" cap="none" strike="noStrike">
              <a:solidFill>
                <a:srgbClr val="6272A4"/>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600"/>
              <a:buFont typeface="Arial"/>
              <a:buNone/>
            </a:pPr>
            <a:r>
              <a:rPr b="0" i="0" lang="en-GB" sz="1600" u="none" cap="none" strike="noStrike">
                <a:solidFill>
                  <a:srgbClr val="50FA7B"/>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#app</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a:t>
            </a:r>
            <a:r>
              <a:rPr b="0" i="0" lang="en-GB" sz="1600" u="none" cap="none" strike="noStrike">
                <a:solidFill>
                  <a:srgbClr val="50FA7B"/>
                </a:solidFill>
                <a:latin typeface="Courier New"/>
                <a:ea typeface="Courier New"/>
                <a:cs typeface="Courier New"/>
                <a:sym typeface="Courier New"/>
              </a:rPr>
              <a:t>prepend</a:t>
            </a:r>
            <a:r>
              <a:rPr b="0" i="0" lang="en-GB" sz="1600" u="none" cap="none" strike="noStrike">
                <a:solidFill>
                  <a:srgbClr val="F8F8F2"/>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`&lt;div&gt;&lt;h3&gt; ID: </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producto2.id</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&lt;/h3&gt;</a:t>
            </a:r>
            <a:endParaRPr b="0" i="0" sz="1600" u="none" cap="none" strike="noStrike">
              <a:solidFill>
                <a:srgbClr val="F1FA8C"/>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600"/>
              <a:buFont typeface="Arial"/>
              <a:buNone/>
            </a:pPr>
            <a:r>
              <a:rPr b="0" i="0" lang="en-GB" sz="1600" u="none" cap="none" strike="noStrike">
                <a:solidFill>
                  <a:srgbClr val="F1FA8C"/>
                </a:solidFill>
                <a:latin typeface="Courier New"/>
                <a:ea typeface="Courier New"/>
                <a:cs typeface="Courier New"/>
                <a:sym typeface="Courier New"/>
              </a:rPr>
              <a:t>                 &lt;p&gt;  Producto: </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producto2.nombre</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&lt;/p&gt;</a:t>
            </a:r>
            <a:endParaRPr b="0" i="0" sz="1600" u="none" cap="none" strike="noStrike">
              <a:solidFill>
                <a:srgbClr val="F1FA8C"/>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600"/>
              <a:buFont typeface="Arial"/>
              <a:buNone/>
            </a:pPr>
            <a:r>
              <a:rPr b="0" i="0" lang="en-GB" sz="1600" u="none" cap="none" strike="noStrike">
                <a:solidFill>
                  <a:srgbClr val="F1FA8C"/>
                </a:solidFill>
                <a:latin typeface="Courier New"/>
                <a:ea typeface="Courier New"/>
                <a:cs typeface="Courier New"/>
                <a:sym typeface="Courier New"/>
              </a:rPr>
              <a:t>                 &lt;b&gt; $ </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producto2.precio</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&lt;/b&gt;&lt;/div&gt;`</a:t>
            </a:r>
            <a:r>
              <a:rPr b="0" i="0" lang="en-GB" sz="1600" u="none" cap="none" strike="noStrike">
                <a:solidFill>
                  <a:srgbClr val="F8F8F2"/>
                </a:solidFill>
                <a:latin typeface="Courier New"/>
                <a:ea typeface="Courier New"/>
                <a:cs typeface="Courier New"/>
                <a:sym typeface="Courier New"/>
              </a:rPr>
              <a:t>);</a:t>
            </a:r>
            <a:endParaRPr b="0" i="0" sz="160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600"/>
              <a:buFont typeface="Arial"/>
              <a:buNone/>
            </a:pPr>
            <a:r>
              <a:t/>
            </a:r>
            <a:endParaRPr b="0" i="0" sz="1600" u="none" cap="none" strike="noStrike">
              <a:solidFill>
                <a:srgbClr val="FF79C6"/>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FFFFFF"/>
              </a:solidFill>
              <a:latin typeface="Courier New"/>
              <a:ea typeface="Courier New"/>
              <a:cs typeface="Courier New"/>
              <a:sym typeface="Courier New"/>
            </a:endParaRPr>
          </a:p>
        </p:txBody>
      </p:sp>
      <p:pic>
        <p:nvPicPr>
          <p:cNvPr id="419" name="Google Shape;419;p68"/>
          <p:cNvPicPr preferRelativeResize="0"/>
          <p:nvPr/>
        </p:nvPicPr>
        <p:blipFill rotWithShape="1">
          <a:blip r:embed="rId3">
            <a:alphaModFix/>
          </a:blip>
          <a:srcRect b="0" l="0" r="0" t="0"/>
          <a:stretch/>
        </p:blipFill>
        <p:spPr>
          <a:xfrm>
            <a:off x="7816750" y="4812825"/>
            <a:ext cx="1186526" cy="330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69"/>
          <p:cNvSpPr txBox="1"/>
          <p:nvPr/>
        </p:nvSpPr>
        <p:spPr>
          <a:xfrm>
            <a:off x="802050" y="59250"/>
            <a:ext cx="75399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900"/>
              <a:buFont typeface="Arial"/>
              <a:buNone/>
            </a:pPr>
            <a:r>
              <a:rPr b="0" i="1" lang="en-GB" sz="2900" u="none" cap="none" strike="noStrike">
                <a:solidFill>
                  <a:srgbClr val="000000"/>
                </a:solidFill>
                <a:latin typeface="Anton"/>
                <a:ea typeface="Anton"/>
                <a:cs typeface="Anton"/>
                <a:sym typeface="Anton"/>
              </a:rPr>
              <a:t>EJEMPLO APLICADO: </a:t>
            </a:r>
            <a:endParaRPr b="0" i="1" sz="29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900"/>
              <a:buFont typeface="Arial"/>
              <a:buNone/>
            </a:pPr>
            <a:r>
              <a:rPr b="0" i="1" lang="en-GB" sz="2900" u="none" cap="none" strike="noStrike">
                <a:solidFill>
                  <a:srgbClr val="000000"/>
                </a:solidFill>
                <a:latin typeface="Anton"/>
                <a:ea typeface="Anton"/>
                <a:cs typeface="Anton"/>
                <a:sym typeface="Anton"/>
              </a:rPr>
              <a:t>AGREGANDO AL DOM DATOS DEL ARRAY CON jQUERY</a:t>
            </a:r>
            <a:endParaRPr b="0" i="1" sz="2900" u="none" cap="none" strike="noStrike">
              <a:solidFill>
                <a:srgbClr val="000000"/>
              </a:solidFill>
              <a:latin typeface="Anton"/>
              <a:ea typeface="Anton"/>
              <a:cs typeface="Anton"/>
              <a:sym typeface="Anton"/>
            </a:endParaRPr>
          </a:p>
        </p:txBody>
      </p:sp>
      <p:sp>
        <p:nvSpPr>
          <p:cNvPr id="425" name="Google Shape;425;p69"/>
          <p:cNvSpPr txBox="1"/>
          <p:nvPr/>
        </p:nvSpPr>
        <p:spPr>
          <a:xfrm>
            <a:off x="309000" y="1166275"/>
            <a:ext cx="8526000" cy="3547500"/>
          </a:xfrm>
          <a:prstGeom prst="rect">
            <a:avLst/>
          </a:prstGeom>
          <a:solidFill>
            <a:srgbClr val="000000"/>
          </a:solidFill>
          <a:ln>
            <a:noFill/>
          </a:ln>
        </p:spPr>
        <p:txBody>
          <a:bodyPr anchorCtr="0" anchor="t" bIns="180000" lIns="180000" spcFirstLastPara="1" rIns="180000" wrap="square" tIns="180000">
            <a:noAutofit/>
          </a:bodyPr>
          <a:lstStyle/>
          <a:p>
            <a:pPr indent="0" lvl="0" marL="0" marR="0" rtl="0" algn="l">
              <a:lnSpc>
                <a:spcPct val="135714"/>
              </a:lnSpc>
              <a:spcBef>
                <a:spcPts val="0"/>
              </a:spcBef>
              <a:spcAft>
                <a:spcPts val="0"/>
              </a:spcAft>
              <a:buClr>
                <a:srgbClr val="000000"/>
              </a:buClr>
              <a:buSzPts val="1600"/>
              <a:buFont typeface="Arial"/>
              <a:buNone/>
            </a:pPr>
            <a:r>
              <a:rPr b="0" i="0" lang="en-GB" sz="1600" u="none" cap="none" strike="noStrike">
                <a:solidFill>
                  <a:srgbClr val="FF79C6"/>
                </a:solidFill>
                <a:latin typeface="Courier New"/>
                <a:ea typeface="Courier New"/>
                <a:cs typeface="Courier New"/>
                <a:sym typeface="Courier New"/>
              </a:rPr>
              <a:t>const</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BD93F9"/>
                </a:solidFill>
                <a:latin typeface="Courier New"/>
                <a:ea typeface="Courier New"/>
                <a:cs typeface="Courier New"/>
                <a:sym typeface="Courier New"/>
              </a:rPr>
              <a:t>productos</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 id</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BD93F9"/>
                </a:solidFill>
                <a:latin typeface="Courier New"/>
                <a:ea typeface="Courier New"/>
                <a:cs typeface="Courier New"/>
                <a:sym typeface="Courier New"/>
              </a:rPr>
              <a:t>1</a:t>
            </a:r>
            <a:r>
              <a:rPr b="0" i="0" lang="en-GB" sz="1600" u="none" cap="none" strike="noStrike">
                <a:solidFill>
                  <a:srgbClr val="F8F8F2"/>
                </a:solidFill>
                <a:latin typeface="Courier New"/>
                <a:ea typeface="Courier New"/>
                <a:cs typeface="Courier New"/>
                <a:sym typeface="Courier New"/>
              </a:rPr>
              <a:t>,  nombre</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Arroz</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precio</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BD93F9"/>
                </a:solidFill>
                <a:latin typeface="Courier New"/>
                <a:ea typeface="Courier New"/>
                <a:cs typeface="Courier New"/>
                <a:sym typeface="Courier New"/>
              </a:rPr>
              <a:t>125</a:t>
            </a:r>
            <a:r>
              <a:rPr b="0" i="0" lang="en-GB" sz="1600" u="none" cap="none" strike="noStrike">
                <a:solidFill>
                  <a:srgbClr val="F8F8F2"/>
                </a:solidFill>
                <a:latin typeface="Courier New"/>
                <a:ea typeface="Courier New"/>
                <a:cs typeface="Courier New"/>
                <a:sym typeface="Courier New"/>
              </a:rPr>
              <a:t> },</a:t>
            </a:r>
            <a:endParaRPr b="0" i="0" sz="160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600"/>
              <a:buFont typeface="Arial"/>
              <a:buNone/>
            </a:pPr>
            <a:r>
              <a:rPr b="0" i="0" lang="en-GB" sz="1600" u="none" cap="none" strike="noStrike">
                <a:solidFill>
                  <a:srgbClr val="F8F8F2"/>
                </a:solidFill>
                <a:latin typeface="Courier New"/>
                <a:ea typeface="Courier New"/>
                <a:cs typeface="Courier New"/>
                <a:sym typeface="Courier New"/>
              </a:rPr>
              <a:t>{  id</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BD93F9"/>
                </a:solidFill>
                <a:latin typeface="Courier New"/>
                <a:ea typeface="Courier New"/>
                <a:cs typeface="Courier New"/>
                <a:sym typeface="Courier New"/>
              </a:rPr>
              <a:t>2</a:t>
            </a:r>
            <a:r>
              <a:rPr b="0" i="0" lang="en-GB" sz="1600" u="none" cap="none" strike="noStrike">
                <a:solidFill>
                  <a:srgbClr val="F8F8F2"/>
                </a:solidFill>
                <a:latin typeface="Courier New"/>
                <a:ea typeface="Courier New"/>
                <a:cs typeface="Courier New"/>
                <a:sym typeface="Courier New"/>
              </a:rPr>
              <a:t>,  nombre</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Fideo</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precio</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BD93F9"/>
                </a:solidFill>
                <a:latin typeface="Courier New"/>
                <a:ea typeface="Courier New"/>
                <a:cs typeface="Courier New"/>
                <a:sym typeface="Courier New"/>
              </a:rPr>
              <a:t>70</a:t>
            </a:r>
            <a:r>
              <a:rPr b="0" i="0" lang="en-GB" sz="1600" u="none" cap="none" strike="noStrike">
                <a:solidFill>
                  <a:srgbClr val="F8F8F2"/>
                </a:solidFill>
                <a:latin typeface="Courier New"/>
                <a:ea typeface="Courier New"/>
                <a:cs typeface="Courier New"/>
                <a:sym typeface="Courier New"/>
              </a:rPr>
              <a:t> },</a:t>
            </a:r>
            <a:endParaRPr b="0" i="0" sz="160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600"/>
              <a:buFont typeface="Arial"/>
              <a:buNone/>
            </a:pPr>
            <a:r>
              <a:rPr b="0" i="0" lang="en-GB" sz="1600" u="none" cap="none" strike="noStrike">
                <a:solidFill>
                  <a:srgbClr val="F8F8F2"/>
                </a:solidFill>
                <a:latin typeface="Courier New"/>
                <a:ea typeface="Courier New"/>
                <a:cs typeface="Courier New"/>
                <a:sym typeface="Courier New"/>
              </a:rPr>
              <a:t>{  id</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BD93F9"/>
                </a:solidFill>
                <a:latin typeface="Courier New"/>
                <a:ea typeface="Courier New"/>
                <a:cs typeface="Courier New"/>
                <a:sym typeface="Courier New"/>
              </a:rPr>
              <a:t>3</a:t>
            </a:r>
            <a:r>
              <a:rPr b="0" i="0" lang="en-GB" sz="1600" u="none" cap="none" strike="noStrike">
                <a:solidFill>
                  <a:srgbClr val="F8F8F2"/>
                </a:solidFill>
                <a:latin typeface="Courier New"/>
                <a:ea typeface="Courier New"/>
                <a:cs typeface="Courier New"/>
                <a:sym typeface="Courier New"/>
              </a:rPr>
              <a:t>,  nombre</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Pan</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 precio</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BD93F9"/>
                </a:solidFill>
                <a:latin typeface="Courier New"/>
                <a:ea typeface="Courier New"/>
                <a:cs typeface="Courier New"/>
                <a:sym typeface="Courier New"/>
              </a:rPr>
              <a:t>50</a:t>
            </a:r>
            <a:r>
              <a:rPr b="0" i="0" lang="en-GB" sz="1600" u="none" cap="none" strike="noStrike">
                <a:solidFill>
                  <a:srgbClr val="F8F8F2"/>
                </a:solidFill>
                <a:latin typeface="Courier New"/>
                <a:ea typeface="Courier New"/>
                <a:cs typeface="Courier New"/>
                <a:sym typeface="Courier New"/>
              </a:rPr>
              <a:t>},</a:t>
            </a:r>
            <a:endParaRPr b="0" i="0" sz="160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600"/>
              <a:buFont typeface="Arial"/>
              <a:buNone/>
            </a:pPr>
            <a:r>
              <a:rPr b="0" i="0" lang="en-GB" sz="1600" u="none" cap="none" strike="noStrike">
                <a:solidFill>
                  <a:srgbClr val="F8F8F2"/>
                </a:solidFill>
                <a:latin typeface="Courier New"/>
                <a:ea typeface="Courier New"/>
                <a:cs typeface="Courier New"/>
                <a:sym typeface="Courier New"/>
              </a:rPr>
              <a:t>{  id</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BD93F9"/>
                </a:solidFill>
                <a:latin typeface="Courier New"/>
                <a:ea typeface="Courier New"/>
                <a:cs typeface="Courier New"/>
                <a:sym typeface="Courier New"/>
              </a:rPr>
              <a:t>4</a:t>
            </a:r>
            <a:r>
              <a:rPr b="0" i="0" lang="en-GB" sz="1600" u="none" cap="none" strike="noStrike">
                <a:solidFill>
                  <a:srgbClr val="F8F8F2"/>
                </a:solidFill>
                <a:latin typeface="Courier New"/>
                <a:ea typeface="Courier New"/>
                <a:cs typeface="Courier New"/>
                <a:sym typeface="Courier New"/>
              </a:rPr>
              <a:t>,  nombre</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Flan</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 precio</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BD93F9"/>
                </a:solidFill>
                <a:latin typeface="Courier New"/>
                <a:ea typeface="Courier New"/>
                <a:cs typeface="Courier New"/>
                <a:sym typeface="Courier New"/>
              </a:rPr>
              <a:t>100</a:t>
            </a:r>
            <a:r>
              <a:rPr b="0" i="0" lang="en-GB" sz="1600" u="none" cap="none" strike="noStrike">
                <a:solidFill>
                  <a:srgbClr val="F8F8F2"/>
                </a:solidFill>
                <a:latin typeface="Courier New"/>
                <a:ea typeface="Courier New"/>
                <a:cs typeface="Courier New"/>
                <a:sym typeface="Courier New"/>
              </a:rPr>
              <a:t>}];</a:t>
            </a:r>
            <a:endParaRPr b="0" i="0" sz="160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600"/>
              <a:buFont typeface="Arial"/>
              <a:buNone/>
            </a:pPr>
            <a:r>
              <a:t/>
            </a:r>
            <a:endParaRPr b="0" i="0" sz="160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600"/>
              <a:buFont typeface="Arial"/>
              <a:buNone/>
            </a:pPr>
            <a:r>
              <a:rPr b="0" i="0" lang="en-GB" sz="1600" u="none" cap="none" strike="noStrike">
                <a:solidFill>
                  <a:srgbClr val="FF79C6"/>
                </a:solidFill>
                <a:latin typeface="Courier New"/>
                <a:ea typeface="Courier New"/>
                <a:cs typeface="Courier New"/>
                <a:sym typeface="Courier New"/>
              </a:rPr>
              <a:t>for</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FF79C6"/>
                </a:solidFill>
                <a:latin typeface="Courier New"/>
                <a:ea typeface="Courier New"/>
                <a:cs typeface="Courier New"/>
                <a:sym typeface="Courier New"/>
              </a:rPr>
              <a:t>const</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BD93F9"/>
                </a:solidFill>
                <a:latin typeface="Courier New"/>
                <a:ea typeface="Courier New"/>
                <a:cs typeface="Courier New"/>
                <a:sym typeface="Courier New"/>
              </a:rPr>
              <a:t>producto</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FF79C6"/>
                </a:solidFill>
                <a:latin typeface="Courier New"/>
                <a:ea typeface="Courier New"/>
                <a:cs typeface="Courier New"/>
                <a:sym typeface="Courier New"/>
              </a:rPr>
              <a:t>of</a:t>
            </a: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BD93F9"/>
                </a:solidFill>
                <a:latin typeface="Courier New"/>
                <a:ea typeface="Courier New"/>
                <a:cs typeface="Courier New"/>
                <a:sym typeface="Courier New"/>
              </a:rPr>
              <a:t>productos</a:t>
            </a:r>
            <a:r>
              <a:rPr b="0" i="0" lang="en-GB" sz="1600" u="none" cap="none" strike="noStrike">
                <a:solidFill>
                  <a:srgbClr val="F8F8F2"/>
                </a:solidFill>
                <a:latin typeface="Courier New"/>
                <a:ea typeface="Courier New"/>
                <a:cs typeface="Courier New"/>
                <a:sym typeface="Courier New"/>
              </a:rPr>
              <a:t>) {</a:t>
            </a:r>
            <a:endParaRPr b="0" i="0" sz="160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600"/>
              <a:buFont typeface="Arial"/>
              <a:buNone/>
            </a:pPr>
            <a:r>
              <a:rPr b="0" i="0" lang="en-GB" sz="1600" u="none" cap="none" strike="noStrike">
                <a:solidFill>
                  <a:srgbClr val="F8F8F2"/>
                </a:solidFill>
                <a:latin typeface="Courier New"/>
                <a:ea typeface="Courier New"/>
                <a:cs typeface="Courier New"/>
                <a:sym typeface="Courier New"/>
              </a:rPr>
              <a:t>    </a:t>
            </a:r>
            <a:r>
              <a:rPr b="0" i="0" lang="en-GB" sz="1600" u="none" cap="none" strike="noStrike">
                <a:solidFill>
                  <a:srgbClr val="50FA7B"/>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#app</a:t>
            </a:r>
            <a:r>
              <a:rPr b="0" i="0" lang="en-GB" sz="1600" u="none" cap="none" strike="noStrike">
                <a:solidFill>
                  <a:srgbClr val="E9F284"/>
                </a:solidFill>
                <a:latin typeface="Courier New"/>
                <a:ea typeface="Courier New"/>
                <a:cs typeface="Courier New"/>
                <a:sym typeface="Courier New"/>
              </a:rPr>
              <a:t>"</a:t>
            </a:r>
            <a:r>
              <a:rPr b="0" i="0" lang="en-GB" sz="1600" u="none" cap="none" strike="noStrike">
                <a:solidFill>
                  <a:srgbClr val="F8F8F2"/>
                </a:solidFill>
                <a:latin typeface="Courier New"/>
                <a:ea typeface="Courier New"/>
                <a:cs typeface="Courier New"/>
                <a:sym typeface="Courier New"/>
              </a:rPr>
              <a:t>).</a:t>
            </a:r>
            <a:r>
              <a:rPr b="0" i="0" lang="en-GB" sz="1600" u="none" cap="none" strike="noStrike">
                <a:solidFill>
                  <a:srgbClr val="50FA7B"/>
                </a:solidFill>
                <a:latin typeface="Courier New"/>
                <a:ea typeface="Courier New"/>
                <a:cs typeface="Courier New"/>
                <a:sym typeface="Courier New"/>
              </a:rPr>
              <a:t>append</a:t>
            </a:r>
            <a:r>
              <a:rPr b="0" i="0" lang="en-GB" sz="1600" u="none" cap="none" strike="noStrike">
                <a:solidFill>
                  <a:srgbClr val="F8F8F2"/>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`&lt;div&gt;&lt;h3&gt; ID: </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BD93F9"/>
                </a:solidFill>
                <a:latin typeface="Courier New"/>
                <a:ea typeface="Courier New"/>
                <a:cs typeface="Courier New"/>
                <a:sym typeface="Courier New"/>
              </a:rPr>
              <a:t>producto</a:t>
            </a:r>
            <a:r>
              <a:rPr b="0" i="0" lang="en-GB" sz="1600" u="none" cap="none" strike="noStrike">
                <a:solidFill>
                  <a:srgbClr val="F8F8F2"/>
                </a:solidFill>
                <a:latin typeface="Courier New"/>
                <a:ea typeface="Courier New"/>
                <a:cs typeface="Courier New"/>
                <a:sym typeface="Courier New"/>
              </a:rPr>
              <a:t>.id</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&lt;/h3&gt;</a:t>
            </a:r>
            <a:endParaRPr b="0" i="0" sz="1600" u="none" cap="none" strike="noStrike">
              <a:solidFill>
                <a:srgbClr val="F1FA8C"/>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600"/>
              <a:buFont typeface="Arial"/>
              <a:buNone/>
            </a:pPr>
            <a:r>
              <a:rPr b="0" i="0" lang="en-GB" sz="1600" u="none" cap="none" strike="noStrike">
                <a:solidFill>
                  <a:srgbClr val="F1FA8C"/>
                </a:solidFill>
                <a:latin typeface="Courier New"/>
                <a:ea typeface="Courier New"/>
                <a:cs typeface="Courier New"/>
                <a:sym typeface="Courier New"/>
              </a:rPr>
              <a:t>    &lt;p&gt;  Producto: </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BD93F9"/>
                </a:solidFill>
                <a:latin typeface="Courier New"/>
                <a:ea typeface="Courier New"/>
                <a:cs typeface="Courier New"/>
                <a:sym typeface="Courier New"/>
              </a:rPr>
              <a:t>producto</a:t>
            </a:r>
            <a:r>
              <a:rPr b="0" i="0" lang="en-GB" sz="1600" u="none" cap="none" strike="noStrike">
                <a:solidFill>
                  <a:srgbClr val="F8F8F2"/>
                </a:solidFill>
                <a:latin typeface="Courier New"/>
                <a:ea typeface="Courier New"/>
                <a:cs typeface="Courier New"/>
                <a:sym typeface="Courier New"/>
              </a:rPr>
              <a:t>.nombre</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&lt;/p&gt;</a:t>
            </a:r>
            <a:endParaRPr b="0" i="0" sz="1600" u="none" cap="none" strike="noStrike">
              <a:solidFill>
                <a:srgbClr val="F1FA8C"/>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600"/>
              <a:buFont typeface="Arial"/>
              <a:buNone/>
            </a:pPr>
            <a:r>
              <a:rPr b="0" i="0" lang="en-GB" sz="1600" u="none" cap="none" strike="noStrike">
                <a:solidFill>
                  <a:srgbClr val="F1FA8C"/>
                </a:solidFill>
                <a:latin typeface="Courier New"/>
                <a:ea typeface="Courier New"/>
                <a:cs typeface="Courier New"/>
                <a:sym typeface="Courier New"/>
              </a:rPr>
              <a:t>    &lt;b&gt; $ </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BD93F9"/>
                </a:solidFill>
                <a:latin typeface="Courier New"/>
                <a:ea typeface="Courier New"/>
                <a:cs typeface="Courier New"/>
                <a:sym typeface="Courier New"/>
              </a:rPr>
              <a:t>producto</a:t>
            </a:r>
            <a:r>
              <a:rPr b="0" i="0" lang="en-GB" sz="1600" u="none" cap="none" strike="noStrike">
                <a:solidFill>
                  <a:srgbClr val="F8F8F2"/>
                </a:solidFill>
                <a:latin typeface="Courier New"/>
                <a:ea typeface="Courier New"/>
                <a:cs typeface="Courier New"/>
                <a:sym typeface="Courier New"/>
              </a:rPr>
              <a:t>.precio</a:t>
            </a:r>
            <a:r>
              <a:rPr b="0" i="0" lang="en-GB" sz="1600" u="none" cap="none" strike="noStrike">
                <a:solidFill>
                  <a:srgbClr val="FF79C6"/>
                </a:solidFill>
                <a:latin typeface="Courier New"/>
                <a:ea typeface="Courier New"/>
                <a:cs typeface="Courier New"/>
                <a:sym typeface="Courier New"/>
              </a:rPr>
              <a:t>}</a:t>
            </a:r>
            <a:r>
              <a:rPr b="0" i="0" lang="en-GB" sz="1600" u="none" cap="none" strike="noStrike">
                <a:solidFill>
                  <a:srgbClr val="F1FA8C"/>
                </a:solidFill>
                <a:latin typeface="Courier New"/>
                <a:ea typeface="Courier New"/>
                <a:cs typeface="Courier New"/>
                <a:sym typeface="Courier New"/>
              </a:rPr>
              <a:t>&lt;/b&gt;&lt;/div&gt;`</a:t>
            </a:r>
            <a:r>
              <a:rPr b="0" i="0" lang="en-GB" sz="1600" u="none" cap="none" strike="noStrike">
                <a:solidFill>
                  <a:srgbClr val="F8F8F2"/>
                </a:solidFill>
                <a:latin typeface="Courier New"/>
                <a:ea typeface="Courier New"/>
                <a:cs typeface="Courier New"/>
                <a:sym typeface="Courier New"/>
              </a:rPr>
              <a:t>);</a:t>
            </a:r>
            <a:endParaRPr b="0" i="0" sz="160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600"/>
              <a:buFont typeface="Arial"/>
              <a:buNone/>
            </a:pPr>
            <a:r>
              <a:rPr b="0" i="0" lang="en-GB" sz="1600" u="none" cap="none" strike="noStrike">
                <a:solidFill>
                  <a:srgbClr val="F8F8F2"/>
                </a:solidFill>
                <a:latin typeface="Courier New"/>
                <a:ea typeface="Courier New"/>
                <a:cs typeface="Courier New"/>
                <a:sym typeface="Courier New"/>
              </a:rPr>
              <a:t>}</a:t>
            </a:r>
            <a:endParaRPr b="0" i="0" sz="1600" u="none" cap="none" strike="noStrike">
              <a:solidFill>
                <a:srgbClr val="F8F8F2"/>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600"/>
              <a:buFont typeface="Arial"/>
              <a:buNone/>
            </a:pPr>
            <a:r>
              <a:t/>
            </a:r>
            <a:endParaRPr b="0" i="0" sz="1600" u="none" cap="none" strike="noStrike">
              <a:solidFill>
                <a:srgbClr val="FF79C6"/>
              </a:solidFill>
              <a:latin typeface="Courier New"/>
              <a:ea typeface="Courier New"/>
              <a:cs typeface="Courier New"/>
              <a:sym typeface="Courier New"/>
            </a:endParaRPr>
          </a:p>
          <a:p>
            <a:pPr indent="0" lvl="0" marL="0" marR="0" rtl="0" algn="l">
              <a:lnSpc>
                <a:spcPct val="135714"/>
              </a:lnSpc>
              <a:spcBef>
                <a:spcPts val="0"/>
              </a:spcBef>
              <a:spcAft>
                <a:spcPts val="0"/>
              </a:spcAft>
              <a:buClr>
                <a:srgbClr val="000000"/>
              </a:buClr>
              <a:buSzPts val="1600"/>
              <a:buFont typeface="Arial"/>
              <a:buNone/>
            </a:pPr>
            <a:r>
              <a:t/>
            </a:r>
            <a:endParaRPr b="0" i="0" sz="1600" u="none" cap="none" strike="noStrike">
              <a:solidFill>
                <a:srgbClr val="FF79C6"/>
              </a:solidFill>
              <a:latin typeface="Courier New"/>
              <a:ea typeface="Courier New"/>
              <a:cs typeface="Courier New"/>
              <a:sym typeface="Courier New"/>
            </a:endParaRPr>
          </a:p>
          <a:p>
            <a:pPr indent="0" lvl="0" marL="0" marR="0" rtl="0" algn="l">
              <a:lnSpc>
                <a:spcPct val="115000"/>
              </a:lnSpc>
              <a:spcBef>
                <a:spcPts val="0"/>
              </a:spcBef>
              <a:spcAft>
                <a:spcPts val="0"/>
              </a:spcAft>
              <a:buClr>
                <a:srgbClr val="000000"/>
              </a:buClr>
              <a:buSzPts val="1200"/>
              <a:buFont typeface="Arial"/>
              <a:buNone/>
            </a:pPr>
            <a:r>
              <a:t/>
            </a:r>
            <a:endParaRPr b="0" i="0" sz="1200" u="none" cap="none" strike="noStrike">
              <a:solidFill>
                <a:srgbClr val="FFFFFF"/>
              </a:solidFill>
              <a:latin typeface="Courier New"/>
              <a:ea typeface="Courier New"/>
              <a:cs typeface="Courier New"/>
              <a:sym typeface="Courier New"/>
            </a:endParaRPr>
          </a:p>
        </p:txBody>
      </p:sp>
      <p:pic>
        <p:nvPicPr>
          <p:cNvPr id="426" name="Google Shape;426;p69"/>
          <p:cNvPicPr preferRelativeResize="0"/>
          <p:nvPr/>
        </p:nvPicPr>
        <p:blipFill rotWithShape="1">
          <a:blip r:embed="rId3">
            <a:alphaModFix/>
          </a:blip>
          <a:srcRect b="0" l="0" r="0" t="0"/>
          <a:stretch/>
        </p:blipFill>
        <p:spPr>
          <a:xfrm>
            <a:off x="7816750" y="4812825"/>
            <a:ext cx="1186526" cy="3306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430" name="Shape 430"/>
        <p:cNvGrpSpPr/>
        <p:nvPr/>
      </p:nvGrpSpPr>
      <p:grpSpPr>
        <a:xfrm>
          <a:off x="0" y="0"/>
          <a:ext cx="0" cy="0"/>
          <a:chOff x="0" y="0"/>
          <a:chExt cx="0" cy="0"/>
        </a:xfrm>
      </p:grpSpPr>
      <p:sp>
        <p:nvSpPr>
          <p:cNvPr id="431" name="Google Shape;431;p70"/>
          <p:cNvSpPr txBox="1"/>
          <p:nvPr/>
        </p:nvSpPr>
        <p:spPr>
          <a:xfrm>
            <a:off x="1865550" y="2077200"/>
            <a:ext cx="54129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000000"/>
                </a:solidFill>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432" name="Google Shape;432;p7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33" name="Google Shape;433;p70"/>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1"/>
          <p:cNvSpPr txBox="1"/>
          <p:nvPr/>
        </p:nvSpPr>
        <p:spPr>
          <a:xfrm>
            <a:off x="809552" y="2556000"/>
            <a:ext cx="7524900" cy="20064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000000"/>
                </a:solidFill>
                <a:latin typeface="Anton"/>
                <a:ea typeface="Anton"/>
                <a:cs typeface="Anton"/>
                <a:sym typeface="Anton"/>
              </a:rPr>
              <a:t>JQUERY</a:t>
            </a:r>
            <a:endParaRPr b="0" i="1" sz="4000" u="none" cap="none" strike="noStrike">
              <a:solidFill>
                <a:srgbClr val="0000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b="0" i="0" lang="en-GB" sz="2000" u="none" cap="none" strike="noStrike">
                <a:solidFill>
                  <a:srgbClr val="000000"/>
                </a:solidFill>
                <a:latin typeface="Helvetica Neue Light"/>
                <a:ea typeface="Helvetica Neue Light"/>
                <a:cs typeface="Helvetica Neue Light"/>
                <a:sym typeface="Helvetica Neue Light"/>
              </a:rPr>
              <a:t>Desarrolla un algoritmo utilizando HTML, JS y JQuery.</a:t>
            </a:r>
            <a:endParaRPr b="0" i="0" sz="2000" u="none" cap="none" strike="noStrike">
              <a:solidFill>
                <a:srgbClr val="000000"/>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4000"/>
              <a:buFont typeface="Arial"/>
              <a:buNone/>
            </a:pPr>
            <a:r>
              <a:t/>
            </a:r>
            <a:endParaRPr b="0" i="0" sz="2000" u="none" cap="none" strike="noStrike">
              <a:solidFill>
                <a:srgbClr val="000000"/>
              </a:solidFill>
              <a:latin typeface="Helvetica Neue Light"/>
              <a:ea typeface="Helvetica Neue Light"/>
              <a:cs typeface="Helvetica Neue Light"/>
              <a:sym typeface="Helvetica Neue Light"/>
            </a:endParaRPr>
          </a:p>
        </p:txBody>
      </p:sp>
      <p:pic>
        <p:nvPicPr>
          <p:cNvPr id="439" name="Google Shape;439;p7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40" name="Google Shape;440;p71"/>
          <p:cNvPicPr preferRelativeResize="0"/>
          <p:nvPr/>
        </p:nvPicPr>
        <p:blipFill rotWithShape="1">
          <a:blip r:embed="rId4">
            <a:alphaModFix/>
          </a:blip>
          <a:srcRect b="0" l="0" r="0" t="0"/>
          <a:stretch/>
        </p:blipFill>
        <p:spPr>
          <a:xfrm>
            <a:off x="3882275" y="904849"/>
            <a:ext cx="1379450" cy="13794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2"/>
          <p:cNvSpPr txBox="1"/>
          <p:nvPr/>
        </p:nvSpPr>
        <p:spPr>
          <a:xfrm>
            <a:off x="2183550" y="433800"/>
            <a:ext cx="4776900" cy="988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1" lang="en-GB" sz="2600" u="none" cap="none" strike="noStrike">
                <a:solidFill>
                  <a:srgbClr val="000000"/>
                </a:solidFill>
                <a:latin typeface="Anton"/>
                <a:ea typeface="Anton"/>
                <a:cs typeface="Anton"/>
                <a:sym typeface="Anton"/>
              </a:rPr>
              <a:t>VARIANTES DEL EJERCICIO</a:t>
            </a:r>
            <a:endParaRPr b="0" i="1" sz="2600" u="none" cap="none" strike="noStrike">
              <a:solidFill>
                <a:srgbClr val="000000"/>
              </a:solidFill>
              <a:latin typeface="Anton"/>
              <a:ea typeface="Anton"/>
              <a:cs typeface="Anton"/>
              <a:sym typeface="Anton"/>
            </a:endParaRPr>
          </a:p>
        </p:txBody>
      </p:sp>
      <p:sp>
        <p:nvSpPr>
          <p:cNvPr id="446" name="Google Shape;446;p72"/>
          <p:cNvSpPr txBox="1"/>
          <p:nvPr/>
        </p:nvSpPr>
        <p:spPr>
          <a:xfrm>
            <a:off x="938100" y="23752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chemeClr val="dk1"/>
              </a:buClr>
              <a:buSzPts val="4000"/>
              <a:buFont typeface="Arial"/>
              <a:buNone/>
            </a:pPr>
            <a:r>
              <a:rPr b="0" i="0" lang="en-GB" sz="1900" u="none" cap="none" strike="noStrike">
                <a:solidFill>
                  <a:schemeClr val="dk1"/>
                </a:solidFill>
                <a:latin typeface="Helvetica Neue Light"/>
                <a:ea typeface="Helvetica Neue Light"/>
                <a:cs typeface="Helvetica Neue Light"/>
                <a:sym typeface="Helvetica Neue Light"/>
              </a:rPr>
              <a:t>Desarrolla un algoritmo utilizando HTML, JS y JQuery:</a:t>
            </a:r>
            <a:endParaRPr b="0" i="0" sz="1900" u="none" cap="none" strike="noStrike">
              <a:solidFill>
                <a:schemeClr val="dk1"/>
              </a:solidFill>
              <a:latin typeface="Helvetica Neue Light"/>
              <a:ea typeface="Helvetica Neue Light"/>
              <a:cs typeface="Helvetica Neue Light"/>
              <a:sym typeface="Helvetica Neue Light"/>
            </a:endParaRPr>
          </a:p>
          <a:p>
            <a:pPr indent="-349250" lvl="0" marL="457200" marR="0" rtl="0" algn="ctr">
              <a:lnSpc>
                <a:spcPct val="150000"/>
              </a:lnSpc>
              <a:spcBef>
                <a:spcPts val="0"/>
              </a:spcBef>
              <a:spcAft>
                <a:spcPts val="0"/>
              </a:spcAft>
              <a:buClr>
                <a:schemeClr val="dk1"/>
              </a:buClr>
              <a:buSzPts val="1900"/>
              <a:buFont typeface="Helvetica Neue Light"/>
              <a:buChar char="-"/>
            </a:pPr>
            <a:r>
              <a:rPr b="0" i="0" lang="en-GB" sz="1900" u="none" cap="none" strike="noStrike">
                <a:solidFill>
                  <a:schemeClr val="dk1"/>
                </a:solidFill>
                <a:latin typeface="Helvetica Neue Light"/>
                <a:ea typeface="Helvetica Neue Light"/>
                <a:cs typeface="Helvetica Neue Light"/>
                <a:sym typeface="Helvetica Neue Light"/>
              </a:rPr>
              <a:t> Crea una pantalla HTML con diferentes etiquetas y cargar JQuery utilizando un CDN. Utilizar el método append() para incorporar algún elemento a la pantalla modificando el DOM.</a:t>
            </a:r>
            <a:endParaRPr b="0" i="0" sz="1900" u="none" cap="none" strike="noStrike">
              <a:solidFill>
                <a:schemeClr val="dk1"/>
              </a:solidFill>
              <a:latin typeface="Helvetica Neue Light"/>
              <a:ea typeface="Helvetica Neue Light"/>
              <a:cs typeface="Helvetica Neue Light"/>
              <a:sym typeface="Helvetica Neue Light"/>
            </a:endParaRPr>
          </a:p>
          <a:p>
            <a:pPr indent="-349250" lvl="0" marL="457200" marR="0" rtl="0" algn="ctr">
              <a:lnSpc>
                <a:spcPct val="150000"/>
              </a:lnSpc>
              <a:spcBef>
                <a:spcPts val="0"/>
              </a:spcBef>
              <a:spcAft>
                <a:spcPts val="0"/>
              </a:spcAft>
              <a:buClr>
                <a:schemeClr val="dk1"/>
              </a:buClr>
              <a:buSzPts val="1900"/>
              <a:buFont typeface="Helvetica Neue Light"/>
              <a:buChar char="-"/>
            </a:pPr>
            <a:r>
              <a:rPr b="0" i="0" lang="en-GB" sz="1900" u="none" cap="none" strike="noStrike">
                <a:solidFill>
                  <a:schemeClr val="dk1"/>
                </a:solidFill>
                <a:latin typeface="Helvetica Neue Light"/>
                <a:ea typeface="Helvetica Neue Light"/>
                <a:cs typeface="Helvetica Neue Light"/>
                <a:sym typeface="Helvetica Neue Light"/>
              </a:rPr>
              <a:t>Prueba también cargando jQuery de manera local.</a:t>
            </a:r>
            <a:endParaRPr b="0" i="0" sz="19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50000"/>
              </a:lnSpc>
              <a:spcBef>
                <a:spcPts val="0"/>
              </a:spcBef>
              <a:spcAft>
                <a:spcPts val="0"/>
              </a:spcAft>
              <a:buClr>
                <a:srgbClr val="000000"/>
              </a:buClr>
              <a:buSzPts val="1900"/>
              <a:buFont typeface="Arial"/>
              <a:buNone/>
            </a:pPr>
            <a:r>
              <a:rPr b="0" i="0" lang="en-GB" sz="1900" u="none" cap="none" strike="noStrike">
                <a:solidFill>
                  <a:schemeClr val="dk1"/>
                </a:solidFill>
                <a:latin typeface="Helvetica Neue Light"/>
                <a:ea typeface="Helvetica Neue Light"/>
                <a:cs typeface="Helvetica Neue Light"/>
                <a:sym typeface="Helvetica Neue Light"/>
              </a:rPr>
              <a:t>Cuentas con 20 minutos para realizar la actividad. </a:t>
            </a:r>
            <a:endParaRPr b="0" i="0" sz="1900" u="none" cap="none" strike="noStrike">
              <a:solidFill>
                <a:schemeClr val="dk1"/>
              </a:solidFill>
              <a:latin typeface="Helvetica Neue Light"/>
              <a:ea typeface="Helvetica Neue Light"/>
              <a:cs typeface="Helvetica Neue Light"/>
              <a:sym typeface="Helvetica Neue Light"/>
            </a:endParaRPr>
          </a:p>
        </p:txBody>
      </p:sp>
      <p:pic>
        <p:nvPicPr>
          <p:cNvPr id="447" name="Google Shape;447;p7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448" name="Google Shape;448;p72"/>
          <p:cNvPicPr preferRelativeResize="0"/>
          <p:nvPr/>
        </p:nvPicPr>
        <p:blipFill rotWithShape="1">
          <a:blip r:embed="rId4">
            <a:alphaModFix/>
          </a:blip>
          <a:srcRect b="0" l="0" r="0" t="0"/>
          <a:stretch/>
        </p:blipFill>
        <p:spPr>
          <a:xfrm>
            <a:off x="7509825" y="0"/>
            <a:ext cx="1634174" cy="6398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2" name="Shape 452"/>
        <p:cNvGrpSpPr/>
        <p:nvPr/>
      </p:nvGrpSpPr>
      <p:grpSpPr>
        <a:xfrm>
          <a:off x="0" y="0"/>
          <a:ext cx="0" cy="0"/>
          <a:chOff x="0" y="0"/>
          <a:chExt cx="0" cy="0"/>
        </a:xfrm>
      </p:grpSpPr>
      <p:sp>
        <p:nvSpPr>
          <p:cNvPr id="453" name="Google Shape;453;p73"/>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454" name="Google Shape;454;p73"/>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8" name="Shape 458"/>
        <p:cNvGrpSpPr/>
        <p:nvPr/>
      </p:nvGrpSpPr>
      <p:grpSpPr>
        <a:xfrm>
          <a:off x="0" y="0"/>
          <a:ext cx="0" cy="0"/>
          <a:chOff x="0" y="0"/>
          <a:chExt cx="0" cy="0"/>
        </a:xfrm>
      </p:grpSpPr>
      <p:pic>
        <p:nvPicPr>
          <p:cNvPr id="459" name="Google Shape;459;p74"/>
          <p:cNvPicPr preferRelativeResize="0"/>
          <p:nvPr/>
        </p:nvPicPr>
        <p:blipFill rotWithShape="1">
          <a:blip r:embed="rId4">
            <a:alphaModFix/>
          </a:blip>
          <a:srcRect b="0" l="0" r="0" t="0"/>
          <a:stretch/>
        </p:blipFill>
        <p:spPr>
          <a:xfrm>
            <a:off x="3978763" y="433050"/>
            <a:ext cx="1186525" cy="1186525"/>
          </a:xfrm>
          <a:prstGeom prst="rect">
            <a:avLst/>
          </a:prstGeom>
          <a:noFill/>
          <a:ln>
            <a:noFill/>
          </a:ln>
        </p:spPr>
      </p:pic>
      <p:sp>
        <p:nvSpPr>
          <p:cNvPr id="460" name="Google Shape;460;p74"/>
          <p:cNvSpPr txBox="1"/>
          <p:nvPr/>
        </p:nvSpPr>
        <p:spPr>
          <a:xfrm>
            <a:off x="999025" y="1705225"/>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0" i="1" lang="en-GB" sz="3000" u="none" cap="none" strike="noStrike">
                <a:solidFill>
                  <a:srgbClr val="EEFF41"/>
                </a:solidFill>
                <a:latin typeface="Anton"/>
                <a:ea typeface="Anton"/>
                <a:cs typeface="Anton"/>
                <a:sym typeface="Anton"/>
              </a:rPr>
              <a:t>¡PARA PENSAR!</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n-GB" sz="2000" u="none" cap="none" strike="noStrike">
                <a:solidFill>
                  <a:schemeClr val="lt1"/>
                </a:solidFill>
                <a:latin typeface="Helvetica Neue Light"/>
                <a:ea typeface="Helvetica Neue Light"/>
                <a:cs typeface="Helvetica Neue Light"/>
                <a:sym typeface="Helvetica Neue Light"/>
              </a:rPr>
              <a:t>¿Te gustaría comprobar tus conocimientos de la clase?</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3600"/>
              <a:buFont typeface="Arial"/>
              <a:buNone/>
            </a:pPr>
            <a:r>
              <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Te compartimos a través del chat de zoom</a:t>
            </a:r>
            <a:endParaRPr b="0" i="0" sz="1600" u="sng"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 el enlace a un breve quiz de tarea.</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b="0" i="1" lang="en-GB" sz="1200" u="none" cap="none" strike="noStrike">
                <a:solidFill>
                  <a:schemeClr val="accent6"/>
                </a:solidFill>
                <a:latin typeface="Helvetica Neue Light"/>
                <a:ea typeface="Helvetica Neue Light"/>
                <a:cs typeface="Helvetica Neue Light"/>
                <a:sym typeface="Helvetica Neue Light"/>
              </a:rPr>
              <a:t>Para el profesor:</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Acceder a la carpeta “Quizzes” de la camada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Ingresar al formulario de la clase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 Pulsar el botón “Invitar”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Copiar el enlace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Compartir el enlace a los alumnos a través del chat</a:t>
            </a:r>
            <a:endParaRPr b="0" i="1" sz="1200" u="none" cap="none" strike="noStrike">
              <a:solidFill>
                <a:schemeClr val="accent6"/>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75"/>
          <p:cNvSpPr txBox="1"/>
          <p:nvPr/>
        </p:nvSpPr>
        <p:spPr>
          <a:xfrm>
            <a:off x="1229400" y="1214325"/>
            <a:ext cx="7241700" cy="3627900"/>
          </a:xfrm>
          <a:prstGeom prst="rect">
            <a:avLst/>
          </a:prstGeom>
          <a:noFill/>
          <a:ln>
            <a:noFill/>
          </a:ln>
        </p:spPr>
        <p:txBody>
          <a:bodyPr anchorCtr="0" anchor="ctr" bIns="91425" lIns="91425" spcFirstLastPara="1" rIns="91425" wrap="square" tIns="91425">
            <a:noAutofit/>
          </a:bodyPr>
          <a:lstStyle/>
          <a:p>
            <a:pPr indent="-24300" lvl="0" marL="1890000" rtl="0" algn="l">
              <a:lnSpc>
                <a:spcPct val="115000"/>
              </a:lnSpc>
              <a:spcBef>
                <a:spcPts val="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jQuery |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3"/>
              </a:rPr>
              <a:t>GitBooks. jQuery</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4"/>
              </a:rPr>
              <a:t>Manual Básico de jQuery. </a:t>
            </a:r>
            <a:endParaRPr sz="1800">
              <a:solidFill>
                <a:schemeClr val="dk1"/>
              </a:solidFill>
              <a:latin typeface="Helvetica Neue Light"/>
              <a:ea typeface="Helvetica Neue Light"/>
              <a:cs typeface="Helvetica Neue Light"/>
              <a:sym typeface="Helvetica Neue Light"/>
            </a:endParaRPr>
          </a:p>
          <a:p>
            <a:pPr indent="457200" lvl="0" marL="1371600" rtl="0" algn="l">
              <a:lnSpc>
                <a:spcPct val="100000"/>
              </a:lnSpc>
              <a:spcBef>
                <a:spcPts val="1000"/>
              </a:spcBef>
              <a:spcAft>
                <a:spcPts val="0"/>
              </a:spcAft>
              <a:buNone/>
            </a:pPr>
            <a:r>
              <a:rPr b="1" i="1" lang="en-GB" sz="1800" u="sng">
                <a:solidFill>
                  <a:schemeClr val="hlink"/>
                </a:solidFill>
                <a:latin typeface="Helvetica Neue"/>
                <a:ea typeface="Helvetica Neue"/>
                <a:cs typeface="Helvetica Neue"/>
                <a:sym typeface="Helvetica Neue"/>
                <a:hlinkClick r:id="rId5"/>
              </a:rPr>
              <a:t>Tutorial instalación jQuery. </a:t>
            </a:r>
            <a:endParaRPr sz="1800">
              <a:solidFill>
                <a:schemeClr val="dk1"/>
              </a:solidFill>
              <a:latin typeface="Helvetica Neue Light"/>
              <a:ea typeface="Helvetica Neue Light"/>
              <a:cs typeface="Helvetica Neue Light"/>
              <a:sym typeface="Helvetica Neue Light"/>
            </a:endParaRPr>
          </a:p>
          <a:p>
            <a:pPr indent="-24300" lvl="0" marL="1890000" marR="0" rtl="0" algn="l">
              <a:lnSpc>
                <a:spcPct val="100000"/>
              </a:lnSpc>
              <a:spcBef>
                <a:spcPts val="1000"/>
              </a:spcBef>
              <a:spcAft>
                <a:spcPts val="100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Documentación |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6"/>
              </a:rPr>
              <a:t>Documentación jQuery</a:t>
            </a:r>
            <a:endParaRPr sz="1800">
              <a:solidFill>
                <a:schemeClr val="dk1"/>
              </a:solidFill>
              <a:latin typeface="Helvetica Neue Light"/>
              <a:ea typeface="Helvetica Neue Light"/>
              <a:cs typeface="Helvetica Neue Light"/>
              <a:sym typeface="Helvetica Neue Light"/>
            </a:endParaRPr>
          </a:p>
        </p:txBody>
      </p:sp>
      <p:pic>
        <p:nvPicPr>
          <p:cNvPr id="466" name="Google Shape;466;p75"/>
          <p:cNvPicPr preferRelativeResize="0"/>
          <p:nvPr/>
        </p:nvPicPr>
        <p:blipFill>
          <a:blip r:embed="rId7">
            <a:alphaModFix/>
          </a:blip>
          <a:stretch>
            <a:fillRect/>
          </a:stretch>
        </p:blipFill>
        <p:spPr>
          <a:xfrm>
            <a:off x="7567925" y="4659625"/>
            <a:ext cx="1186526" cy="330675"/>
          </a:xfrm>
          <a:prstGeom prst="rect">
            <a:avLst/>
          </a:prstGeom>
          <a:noFill/>
          <a:ln>
            <a:noFill/>
          </a:ln>
        </p:spPr>
      </p:pic>
      <p:pic>
        <p:nvPicPr>
          <p:cNvPr id="467" name="Google Shape;467;p75"/>
          <p:cNvPicPr preferRelativeResize="0"/>
          <p:nvPr/>
        </p:nvPicPr>
        <p:blipFill rotWithShape="1">
          <a:blip r:embed="rId8">
            <a:alphaModFix/>
          </a:blip>
          <a:srcRect b="0" l="0" r="0" t="0"/>
          <a:stretch/>
        </p:blipFill>
        <p:spPr>
          <a:xfrm>
            <a:off x="7411525" y="127700"/>
            <a:ext cx="1634174" cy="639850"/>
          </a:xfrm>
          <a:prstGeom prst="rect">
            <a:avLst/>
          </a:prstGeom>
          <a:noFill/>
          <a:ln>
            <a:noFill/>
          </a:ln>
        </p:spPr>
      </p:pic>
      <p:sp>
        <p:nvSpPr>
          <p:cNvPr id="468" name="Google Shape;468;p75"/>
          <p:cNvSpPr/>
          <p:nvPr/>
        </p:nvSpPr>
        <p:spPr>
          <a:xfrm>
            <a:off x="1145200" y="364125"/>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5"/>
          <p:cNvSpPr txBox="1"/>
          <p:nvPr/>
        </p:nvSpPr>
        <p:spPr>
          <a:xfrm>
            <a:off x="2455275" y="279825"/>
            <a:ext cx="5892000" cy="9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RECURSOS:</a:t>
            </a:r>
            <a:endParaRPr i="1" sz="4000">
              <a:latin typeface="Anton"/>
              <a:ea typeface="Anton"/>
              <a:cs typeface="Anton"/>
              <a:sym typeface="Anton"/>
            </a:endParaRPr>
          </a:p>
        </p:txBody>
      </p:sp>
      <p:pic>
        <p:nvPicPr>
          <p:cNvPr id="470" name="Google Shape;470;p75"/>
          <p:cNvPicPr preferRelativeResize="0"/>
          <p:nvPr/>
        </p:nvPicPr>
        <p:blipFill>
          <a:blip r:embed="rId9">
            <a:alphaModFix/>
          </a:blip>
          <a:stretch>
            <a:fillRect/>
          </a:stretch>
        </p:blipFill>
        <p:spPr>
          <a:xfrm>
            <a:off x="1408034" y="593440"/>
            <a:ext cx="545131" cy="545131"/>
          </a:xfrm>
          <a:prstGeom prst="rect">
            <a:avLst/>
          </a:prstGeom>
          <a:noFill/>
          <a:ln>
            <a:noFill/>
          </a:ln>
        </p:spPr>
      </p:pic>
      <p:sp>
        <p:nvSpPr>
          <p:cNvPr id="471" name="Google Shape;471;p75"/>
          <p:cNvSpPr txBox="1"/>
          <p:nvPr/>
        </p:nvSpPr>
        <p:spPr>
          <a:xfrm>
            <a:off x="882725" y="4795013"/>
            <a:ext cx="6764700" cy="639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highlight>
                  <a:schemeClr val="lt1"/>
                </a:highlight>
                <a:latin typeface="Helvetica Neue Light"/>
                <a:ea typeface="Helvetica Neue Light"/>
                <a:cs typeface="Helvetica Neue Light"/>
                <a:sym typeface="Helvetica Neue Light"/>
              </a:rPr>
              <a:t>Disponible en </a:t>
            </a:r>
            <a:r>
              <a:rPr lang="en-GB" u="sng">
                <a:solidFill>
                  <a:schemeClr val="hlink"/>
                </a:solidFill>
                <a:highlight>
                  <a:schemeClr val="lt1"/>
                </a:highlight>
                <a:latin typeface="Helvetica Neue Light"/>
                <a:ea typeface="Helvetica Neue Light"/>
                <a:cs typeface="Helvetica Neue Light"/>
                <a:sym typeface="Helvetica Neue Light"/>
                <a:hlinkClick r:id="rId10"/>
              </a:rPr>
              <a:t>nuestro repositorio</a:t>
            </a:r>
            <a:r>
              <a:rPr lang="en-GB">
                <a:solidFill>
                  <a:schemeClr val="dk1"/>
                </a:solidFill>
                <a:highlight>
                  <a:schemeClr val="lt1"/>
                </a:highlight>
                <a:latin typeface="Helvetica Neue Light"/>
                <a:ea typeface="Helvetica Neue Light"/>
                <a:cs typeface="Helvetica Neue Light"/>
                <a:sym typeface="Helvetica Neue Light"/>
              </a:rPr>
              <a:t>.</a:t>
            </a:r>
            <a:endParaRPr>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164" name="Shape 164"/>
        <p:cNvGrpSpPr/>
        <p:nvPr/>
      </p:nvGrpSpPr>
      <p:grpSpPr>
        <a:xfrm>
          <a:off x="0" y="0"/>
          <a:ext cx="0" cy="0"/>
          <a:chOff x="0" y="0"/>
          <a:chExt cx="0" cy="0"/>
        </a:xfrm>
      </p:grpSpPr>
      <p:sp>
        <p:nvSpPr>
          <p:cNvPr id="165" name="Google Shape;165;p40"/>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0" lvl="0" marL="0" marR="0" rtl="0" algn="l">
              <a:lnSpc>
                <a:spcPct val="115000"/>
              </a:lnSpc>
              <a:spcBef>
                <a:spcPts val="1000"/>
              </a:spcBef>
              <a:spcAft>
                <a:spcPts val="0"/>
              </a:spcAft>
              <a:buClr>
                <a:srgbClr val="000000"/>
              </a:buClr>
              <a:buSzPts val="1800"/>
              <a:buFont typeface="Arial"/>
              <a:buNone/>
            </a:pPr>
            <a:r>
              <a:rPr b="0" i="0" lang="en-GB" sz="1800" u="none" cap="none" strike="noStrike">
                <a:solidFill>
                  <a:srgbClr val="000000"/>
                </a:solidFill>
                <a:latin typeface="Helvetica Neue Light"/>
                <a:ea typeface="Helvetica Neue Light"/>
                <a:cs typeface="Helvetica Neue Light"/>
                <a:sym typeface="Helvetica Neue Light"/>
              </a:rPr>
              <a:t>Comprender:</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n-GB" sz="1800" u="none" cap="none" strike="noStrike">
                <a:solidFill>
                  <a:srgbClr val="000000"/>
                </a:solidFill>
                <a:latin typeface="Helvetica Neue Light"/>
                <a:ea typeface="Helvetica Neue Light"/>
                <a:cs typeface="Helvetica Neue Light"/>
                <a:sym typeface="Helvetica Neue Light"/>
              </a:rPr>
              <a:t>Qué es una librería y cómo puede ayudar en un proyecto.</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n-GB" sz="1800" u="none" cap="none" strike="noStrike">
                <a:solidFill>
                  <a:srgbClr val="000000"/>
                </a:solidFill>
                <a:latin typeface="Helvetica Neue Light"/>
                <a:ea typeface="Helvetica Neue Light"/>
                <a:cs typeface="Helvetica Neue Light"/>
                <a:sym typeface="Helvetica Neue Light"/>
              </a:rPr>
              <a:t>Para qué sirve jQuery.</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b="0" i="0" lang="en-GB" sz="1800" u="none" cap="none" strike="noStrike">
                <a:solidFill>
                  <a:srgbClr val="000000"/>
                </a:solidFill>
                <a:latin typeface="Helvetica Neue Light"/>
                <a:ea typeface="Helvetica Neue Light"/>
                <a:cs typeface="Helvetica Neue Light"/>
                <a:sym typeface="Helvetica Neue Light"/>
              </a:rPr>
              <a:t>Formas de usar los selectores.</a:t>
            </a:r>
            <a:endParaRPr b="0" i="0" sz="1800" u="none" cap="none" strike="noStrike">
              <a:solidFill>
                <a:srgbClr val="000000"/>
              </a:solidFill>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Helvetica Neue Light"/>
              <a:buChar char="●"/>
            </a:pPr>
            <a:r>
              <a:rPr b="0" i="0" lang="en-GB" sz="1800" u="none" cap="none" strike="noStrike">
                <a:solidFill>
                  <a:srgbClr val="000000"/>
                </a:solidFill>
                <a:latin typeface="Helvetica Neue Light"/>
                <a:ea typeface="Helvetica Neue Light"/>
                <a:cs typeface="Helvetica Neue Light"/>
                <a:sym typeface="Helvetica Neue Light"/>
              </a:rPr>
              <a:t>Como agregar elementos al DOM.</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166" name="Google Shape;166;p40"/>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67" name="Google Shape;167;p40"/>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168" name="Google Shape;168;p40"/>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p76"/>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477" name="Google Shape;477;p76"/>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n-GB" sz="2200" u="none" cap="none" strike="noStrike">
                <a:solidFill>
                  <a:srgbClr val="E0FF00"/>
                </a:solidFill>
                <a:latin typeface="Helvetica Neue Light"/>
                <a:ea typeface="Helvetica Neue Light"/>
                <a:cs typeface="Helvetica Neue Light"/>
                <a:sym typeface="Helvetica Neue Light"/>
              </a:rPr>
              <a:t>Librerías en JS.</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n-GB" sz="2200" u="none" cap="none" strike="noStrike">
                <a:solidFill>
                  <a:srgbClr val="E0FF00"/>
                </a:solidFill>
                <a:latin typeface="Helvetica Neue Light"/>
                <a:ea typeface="Helvetica Neue Light"/>
                <a:cs typeface="Helvetica Neue Light"/>
                <a:sym typeface="Helvetica Neue Light"/>
              </a:rPr>
              <a:t>JQuery, formas de uso y ventajas.</a:t>
            </a:r>
            <a:endParaRPr b="0" i="0" sz="2200" u="none" cap="none" strike="noStrike">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b="0" i="0" lang="en-GB" sz="2200" u="none" cap="none" strike="noStrike">
                <a:solidFill>
                  <a:srgbClr val="E0FF00"/>
                </a:solidFill>
                <a:latin typeface="Helvetica Neue Light"/>
                <a:ea typeface="Helvetica Neue Light"/>
                <a:cs typeface="Helvetica Neue Light"/>
                <a:sym typeface="Helvetica Neue Light"/>
              </a:rPr>
              <a:t>Selectores y agregar elementos</a:t>
            </a:r>
            <a:endParaRPr b="0" i="0" sz="2200" u="none" cap="none" strike="noStrike">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1" name="Shape 481"/>
        <p:cNvGrpSpPr/>
        <p:nvPr/>
      </p:nvGrpSpPr>
      <p:grpSpPr>
        <a:xfrm>
          <a:off x="0" y="0"/>
          <a:ext cx="0" cy="0"/>
          <a:chOff x="0" y="0"/>
          <a:chExt cx="0" cy="0"/>
        </a:xfrm>
      </p:grpSpPr>
      <p:sp>
        <p:nvSpPr>
          <p:cNvPr id="482" name="Google Shape;482;p77"/>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483" name="Google Shape;483;p77"/>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87" name="Shape 487"/>
        <p:cNvGrpSpPr/>
        <p:nvPr/>
      </p:nvGrpSpPr>
      <p:grpSpPr>
        <a:xfrm>
          <a:off x="0" y="0"/>
          <a:ext cx="0" cy="0"/>
          <a:chOff x="0" y="0"/>
          <a:chExt cx="0" cy="0"/>
        </a:xfrm>
      </p:grpSpPr>
      <p:sp>
        <p:nvSpPr>
          <p:cNvPr id="488" name="Google Shape;488;p78"/>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#DEMOCRATIZANDOLAEDUCACIÓN</a:t>
            </a:r>
            <a:endParaRPr b="0" i="1" sz="3600" u="none" cap="none" strike="noStrike">
              <a:solidFill>
                <a:srgbClr val="121212"/>
              </a:solidFill>
              <a:latin typeface="Anton"/>
              <a:ea typeface="Anton"/>
              <a:cs typeface="Anton"/>
              <a:sym typeface="Anton"/>
            </a:endParaRPr>
          </a:p>
        </p:txBody>
      </p:sp>
      <p:pic>
        <p:nvPicPr>
          <p:cNvPr id="489" name="Google Shape;489;p7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493" name="Shape 493"/>
        <p:cNvGrpSpPr/>
        <p:nvPr/>
      </p:nvGrpSpPr>
      <p:grpSpPr>
        <a:xfrm>
          <a:off x="0" y="0"/>
          <a:ext cx="0" cy="0"/>
          <a:chOff x="0" y="0"/>
          <a:chExt cx="0" cy="0"/>
        </a:xfrm>
      </p:grpSpPr>
      <p:sp>
        <p:nvSpPr>
          <p:cNvPr id="494" name="Google Shape;494;p79"/>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RECUERDA PONER A GRABAR LA CLASE</a:t>
            </a:r>
            <a:endParaRPr b="0" i="1" sz="3600" u="none" cap="none" strike="noStrike">
              <a:solidFill>
                <a:srgbClr val="121212"/>
              </a:solidFill>
              <a:latin typeface="Anton"/>
              <a:ea typeface="Anton"/>
              <a:cs typeface="Anton"/>
              <a:sym typeface="Anton"/>
            </a:endParaRPr>
          </a:p>
        </p:txBody>
      </p:sp>
      <p:pic>
        <p:nvPicPr>
          <p:cNvPr id="495" name="Google Shape;495;p79"/>
          <p:cNvPicPr preferRelativeResize="0"/>
          <p:nvPr/>
        </p:nvPicPr>
        <p:blipFill rotWithShape="1">
          <a:blip r:embed="rId3">
            <a:alphaModFix/>
          </a:blip>
          <a:srcRect b="0" l="0" r="0" t="0"/>
          <a:stretch/>
        </p:blipFill>
        <p:spPr>
          <a:xfrm>
            <a:off x="4125950" y="3210488"/>
            <a:ext cx="892100" cy="743425"/>
          </a:xfrm>
          <a:prstGeom prst="rect">
            <a:avLst/>
          </a:prstGeom>
          <a:noFill/>
          <a:ln>
            <a:noFill/>
          </a:ln>
        </p:spPr>
      </p:pic>
      <p:pic>
        <p:nvPicPr>
          <p:cNvPr id="496" name="Google Shape;496;p79"/>
          <p:cNvPicPr preferRelativeResize="0"/>
          <p:nvPr/>
        </p:nvPicPr>
        <p:blipFill rotWithShape="1">
          <a:blip r:embed="rId4">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0" name="Shape 500"/>
        <p:cNvGrpSpPr/>
        <p:nvPr/>
      </p:nvGrpSpPr>
      <p:grpSpPr>
        <a:xfrm>
          <a:off x="0" y="0"/>
          <a:ext cx="0" cy="0"/>
          <a:chOff x="0" y="0"/>
          <a:chExt cx="0" cy="0"/>
        </a:xfrm>
      </p:grpSpPr>
      <p:sp>
        <p:nvSpPr>
          <p:cNvPr id="501" name="Google Shape;501;p80"/>
          <p:cNvSpPr txBox="1"/>
          <p:nvPr/>
        </p:nvSpPr>
        <p:spPr>
          <a:xfrm>
            <a:off x="1453850" y="1843275"/>
            <a:ext cx="59022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¿DUDAS DEL ON-BOARDING?</a:t>
            </a:r>
            <a:endParaRPr b="0" i="1" sz="4000" u="none" cap="none" strike="noStrike">
              <a:solidFill>
                <a:srgbClr val="E0FF00"/>
              </a:solidFill>
              <a:latin typeface="Anton"/>
              <a:ea typeface="Anton"/>
              <a:cs typeface="Anton"/>
              <a:sym typeface="Anton"/>
            </a:endParaRPr>
          </a:p>
        </p:txBody>
      </p:sp>
      <p:sp>
        <p:nvSpPr>
          <p:cNvPr id="502" name="Google Shape;502;p80"/>
          <p:cNvSpPr/>
          <p:nvPr/>
        </p:nvSpPr>
        <p:spPr>
          <a:xfrm>
            <a:off x="3436038" y="2829200"/>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GB" sz="1800" u="sng" cap="none" strike="noStrike">
                <a:solidFill>
                  <a:schemeClr val="hlink"/>
                </a:solidFill>
                <a:latin typeface="Anton"/>
                <a:ea typeface="Anton"/>
                <a:cs typeface="Anton"/>
                <a:sym typeface="Anton"/>
                <a:hlinkClick r:id="rId4"/>
              </a:rPr>
              <a:t>MIRALO AQUI</a:t>
            </a:r>
            <a:endParaRPr b="0" i="0" sz="1800" u="none" cap="none" strike="noStrike">
              <a:solidFill>
                <a:srgbClr val="FFFFFF"/>
              </a:solidFill>
              <a:latin typeface="Anton"/>
              <a:ea typeface="Anton"/>
              <a:cs typeface="Anton"/>
              <a:sym typeface="Anton"/>
            </a:endParaRPr>
          </a:p>
        </p:txBody>
      </p:sp>
      <p:pic>
        <p:nvPicPr>
          <p:cNvPr descr="Tiger Face on Apple iOS 12.2" id="503" name="Google Shape;503;p80"/>
          <p:cNvPicPr preferRelativeResize="0"/>
          <p:nvPr/>
        </p:nvPicPr>
        <p:blipFill rotWithShape="1">
          <a:blip r:embed="rId5">
            <a:alphaModFix/>
          </a:blip>
          <a:srcRect b="0" l="0" r="0" t="0"/>
          <a:stretch/>
        </p:blipFill>
        <p:spPr>
          <a:xfrm>
            <a:off x="4215950" y="1281238"/>
            <a:ext cx="712075" cy="7120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7" name="Shape 507"/>
        <p:cNvGrpSpPr/>
        <p:nvPr/>
      </p:nvGrpSpPr>
      <p:grpSpPr>
        <a:xfrm>
          <a:off x="0" y="0"/>
          <a:ext cx="0" cy="0"/>
          <a:chOff x="0" y="0"/>
          <a:chExt cx="0" cy="0"/>
        </a:xfrm>
      </p:grpSpPr>
      <p:sp>
        <p:nvSpPr>
          <p:cNvPr id="508" name="Google Shape;508;p81"/>
          <p:cNvSpPr txBox="1"/>
          <p:nvPr/>
        </p:nvSpPr>
        <p:spPr>
          <a:xfrm>
            <a:off x="2022750" y="2009038"/>
            <a:ext cx="5035500" cy="633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JQUERY: SELECTORES Y EVENTOS</a:t>
            </a:r>
            <a:endParaRPr b="0" i="1" sz="3600" u="none" cap="none" strike="noStrike">
              <a:solidFill>
                <a:srgbClr val="121212"/>
              </a:solidFill>
              <a:latin typeface="Anton"/>
              <a:ea typeface="Anton"/>
              <a:cs typeface="Anton"/>
              <a:sym typeface="Anton"/>
            </a:endParaRPr>
          </a:p>
        </p:txBody>
      </p:sp>
      <p:sp>
        <p:nvSpPr>
          <p:cNvPr id="509" name="Google Shape;509;p81"/>
          <p:cNvSpPr txBox="1"/>
          <p:nvPr/>
        </p:nvSpPr>
        <p:spPr>
          <a:xfrm>
            <a:off x="707225" y="4382850"/>
            <a:ext cx="17310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800"/>
              <a:buFont typeface="Arial"/>
              <a:buNone/>
            </a:pPr>
            <a:r>
              <a:t/>
            </a:r>
            <a:endParaRPr b="1" i="0" sz="1800" u="none" cap="none" strike="noStrike">
              <a:solidFill>
                <a:srgbClr val="000000"/>
              </a:solidFill>
              <a:latin typeface="Lato"/>
              <a:ea typeface="Lato"/>
              <a:cs typeface="Lato"/>
              <a:sym typeface="Lato"/>
            </a:endParaRPr>
          </a:p>
        </p:txBody>
      </p:sp>
      <p:sp>
        <p:nvSpPr>
          <p:cNvPr id="510" name="Google Shape;510;p81"/>
          <p:cNvSpPr txBox="1"/>
          <p:nvPr/>
        </p:nvSpPr>
        <p:spPr>
          <a:xfrm>
            <a:off x="1631850" y="1643300"/>
            <a:ext cx="5880300" cy="4758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2000"/>
              <a:buFont typeface="Arial"/>
              <a:buNone/>
            </a:pPr>
            <a:r>
              <a:rPr b="1" i="0" lang="en-GB" sz="2000" u="none" cap="none" strike="noStrike">
                <a:solidFill>
                  <a:srgbClr val="121212"/>
                </a:solidFill>
                <a:latin typeface="Helvetica Neue"/>
                <a:ea typeface="Helvetica Neue"/>
                <a:cs typeface="Helvetica Neue"/>
                <a:sym typeface="Helvetica Neue"/>
              </a:rPr>
              <a:t>     Clase </a:t>
            </a:r>
            <a:r>
              <a:rPr b="1" lang="en-GB" sz="2000">
                <a:solidFill>
                  <a:srgbClr val="121212"/>
                </a:solidFill>
                <a:latin typeface="Helvetica Neue"/>
                <a:ea typeface="Helvetica Neue"/>
                <a:cs typeface="Helvetica Neue"/>
                <a:sym typeface="Helvetica Neue"/>
              </a:rPr>
              <a:t>12</a:t>
            </a:r>
            <a:r>
              <a:rPr b="1" i="0" lang="en-GB" sz="2000" u="none" cap="none" strike="noStrike">
                <a:solidFill>
                  <a:srgbClr val="121212"/>
                </a:solidFill>
                <a:latin typeface="Helvetica Neue"/>
                <a:ea typeface="Helvetica Neue"/>
                <a:cs typeface="Helvetica Neue"/>
                <a:sym typeface="Helvetica Neue"/>
              </a:rPr>
              <a:t>. </a:t>
            </a:r>
            <a:r>
              <a:rPr b="0" i="0" lang="en-GB" sz="2000" u="none" cap="none" strike="noStrike">
                <a:solidFill>
                  <a:srgbClr val="121212"/>
                </a:solidFill>
                <a:latin typeface="Helvetica Neue Light"/>
                <a:ea typeface="Helvetica Neue Light"/>
                <a:cs typeface="Helvetica Neue Light"/>
                <a:sym typeface="Helvetica Neue Light"/>
              </a:rPr>
              <a:t> </a:t>
            </a:r>
            <a:r>
              <a:rPr lang="en-GB" sz="2000">
                <a:solidFill>
                  <a:srgbClr val="121212"/>
                </a:solidFill>
                <a:latin typeface="Helvetica Neue Light"/>
                <a:ea typeface="Helvetica Neue Light"/>
                <a:cs typeface="Helvetica Neue Light"/>
                <a:sym typeface="Helvetica Neue Light"/>
              </a:rPr>
              <a:t>JAVASCRIPT</a:t>
            </a:r>
            <a:endParaRPr b="0" i="0" sz="1400" u="none" cap="none" strike="noStrike">
              <a:solidFill>
                <a:srgbClr val="121212"/>
              </a:solidFill>
              <a:latin typeface="Helvetica Neue Light"/>
              <a:ea typeface="Helvetica Neue Light"/>
              <a:cs typeface="Helvetica Neue Light"/>
              <a:sym typeface="Helvetica Neue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14" name="Shape 514"/>
        <p:cNvGrpSpPr/>
        <p:nvPr/>
      </p:nvGrpSpPr>
      <p:grpSpPr>
        <a:xfrm>
          <a:off x="0" y="0"/>
          <a:ext cx="0" cy="0"/>
          <a:chOff x="0" y="0"/>
          <a:chExt cx="0" cy="0"/>
        </a:xfrm>
      </p:grpSpPr>
      <p:sp>
        <p:nvSpPr>
          <p:cNvPr id="515" name="Google Shape;515;p82"/>
          <p:cNvSpPr txBox="1"/>
          <p:nvPr/>
        </p:nvSpPr>
        <p:spPr>
          <a:xfrm>
            <a:off x="3979775" y="1134750"/>
            <a:ext cx="4624800" cy="287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Conocer el uso de selectores. </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Clr>
                <a:srgbClr val="000000"/>
              </a:buClr>
              <a:buSzPts val="1800"/>
              <a:buFont typeface="Arial"/>
              <a:buChar char="●"/>
            </a:pPr>
            <a:r>
              <a:rPr lang="en-GB" sz="1800">
                <a:latin typeface="Helvetica Neue Light"/>
                <a:ea typeface="Helvetica Neue Light"/>
                <a:cs typeface="Helvetica Neue Light"/>
                <a:sym typeface="Helvetica Neue Light"/>
              </a:rPr>
              <a:t>Aprender el manejo de eventos en jQuery.</a:t>
            </a:r>
            <a:endParaRPr sz="1800">
              <a:latin typeface="Helvetica Neue Light"/>
              <a:ea typeface="Helvetica Neue Light"/>
              <a:cs typeface="Helvetica Neue Light"/>
              <a:sym typeface="Helvetica Neue Light"/>
            </a:endParaRPr>
          </a:p>
          <a:p>
            <a:pPr indent="-342900" lvl="0" marL="457200" marR="0" rtl="0" algn="l">
              <a:lnSpc>
                <a:spcPct val="115000"/>
              </a:lnSpc>
              <a:spcBef>
                <a:spcPts val="1000"/>
              </a:spcBef>
              <a:spcAft>
                <a:spcPts val="0"/>
              </a:spcAft>
              <a:buSzPts val="1800"/>
              <a:buFont typeface="Helvetica Neue Light"/>
              <a:buChar char="●"/>
            </a:pPr>
            <a:r>
              <a:rPr lang="en-GB" sz="1800">
                <a:latin typeface="Helvetica Neue Light"/>
                <a:ea typeface="Helvetica Neue Light"/>
                <a:cs typeface="Helvetica Neue Light"/>
                <a:sym typeface="Helvetica Neue Light"/>
              </a:rPr>
              <a:t>Determinar cómo acotar la forma de asociar eventos con jQuery.</a:t>
            </a:r>
            <a:endParaRPr sz="1800">
              <a:latin typeface="Helvetica Neue Light"/>
              <a:ea typeface="Helvetica Neue Light"/>
              <a:cs typeface="Helvetica Neue Light"/>
              <a:sym typeface="Helvetica Neue Light"/>
            </a:endParaRPr>
          </a:p>
        </p:txBody>
      </p:sp>
      <p:pic>
        <p:nvPicPr>
          <p:cNvPr id="516" name="Google Shape;516;p8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17" name="Google Shape;517;p82"/>
          <p:cNvSpPr txBox="1"/>
          <p:nvPr/>
        </p:nvSpPr>
        <p:spPr>
          <a:xfrm>
            <a:off x="373850" y="2656900"/>
            <a:ext cx="36327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rgbClr val="000000"/>
              </a:buClr>
              <a:buSzPts val="3000"/>
              <a:buFont typeface="Arial"/>
              <a:buNone/>
            </a:pPr>
            <a:r>
              <a:rPr b="0" i="1" lang="en-GB" sz="3000" u="none" cap="none" strike="noStrike">
                <a:solidFill>
                  <a:srgbClr val="000000"/>
                </a:solidFill>
                <a:latin typeface="Anton"/>
                <a:ea typeface="Anton"/>
                <a:cs typeface="Anton"/>
                <a:sym typeface="Anton"/>
              </a:rPr>
              <a:t>OBJETIVOS DE LA CLASE</a:t>
            </a:r>
            <a:endParaRPr b="0" i="1" sz="3000" u="none" cap="none" strike="noStrike">
              <a:solidFill>
                <a:srgbClr val="000000"/>
              </a:solidFill>
              <a:latin typeface="Anton"/>
              <a:ea typeface="Anton"/>
              <a:cs typeface="Anton"/>
              <a:sym typeface="Anton"/>
            </a:endParaRPr>
          </a:p>
        </p:txBody>
      </p:sp>
      <p:pic>
        <p:nvPicPr>
          <p:cNvPr id="518" name="Google Shape;518;p82"/>
          <p:cNvPicPr preferRelativeResize="0"/>
          <p:nvPr/>
        </p:nvPicPr>
        <p:blipFill rotWithShape="1">
          <a:blip r:embed="rId4">
            <a:alphaModFix/>
          </a:blip>
          <a:srcRect b="0" l="0" r="0" t="0"/>
          <a:stretch/>
        </p:blipFill>
        <p:spPr>
          <a:xfrm>
            <a:off x="1611688" y="1439550"/>
            <a:ext cx="1186525" cy="11865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3"/>
          <p:cNvSpPr txBox="1"/>
          <p:nvPr/>
        </p:nvSpPr>
        <p:spPr>
          <a:xfrm>
            <a:off x="483500" y="1009175"/>
            <a:ext cx="39807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Librería:</a:t>
            </a:r>
            <a:r>
              <a:rPr lang="en-GB" sz="1250">
                <a:solidFill>
                  <a:schemeClr val="dk1"/>
                </a:solidFill>
                <a:latin typeface="Helvetica Neue Light"/>
                <a:ea typeface="Helvetica Neue Light"/>
                <a:cs typeface="Helvetica Neue Light"/>
                <a:sym typeface="Helvetica Neue Light"/>
              </a:rPr>
              <a:t> en JS, una librería (o biblioteca) es un archivo de JavaScript que contiene muchas funciones, que realizan alguna tarea útil para tu aplicación o web.</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b="1" lang="en-GB" sz="1250">
                <a:solidFill>
                  <a:schemeClr val="dk1"/>
                </a:solidFill>
                <a:latin typeface="Helvetica Neue"/>
                <a:ea typeface="Helvetica Neue"/>
                <a:cs typeface="Helvetica Neue"/>
                <a:sym typeface="Helvetica Neue"/>
              </a:rPr>
              <a:t>jQuery: </a:t>
            </a:r>
            <a:r>
              <a:rPr lang="en-GB" sz="1250">
                <a:solidFill>
                  <a:schemeClr val="dk1"/>
                </a:solidFill>
                <a:latin typeface="Helvetica Neue Light"/>
                <a:ea typeface="Helvetica Neue Light"/>
                <a:cs typeface="Helvetica Neue Light"/>
                <a:sym typeface="Helvetica Neue Light"/>
              </a:rPr>
              <a:t>es una librería que sirve para manipular el DOM, controlar eventos, agregar animaciones y ejecutar llamadas AJAX, entre otras cosas.</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rPr lang="en-GB" sz="1250">
                <a:solidFill>
                  <a:schemeClr val="dk1"/>
                </a:solidFill>
                <a:latin typeface="Helvetica Neue Light"/>
                <a:ea typeface="Helvetica Neue Light"/>
                <a:cs typeface="Helvetica Neue Light"/>
                <a:sym typeface="Helvetica Neue Light"/>
              </a:rPr>
              <a:t>Si bien ya vimos el uso del DOM mediante las herramientas nativas de JS, lo que diferencia a jQuery es que es más práctico y potente, además de estar mucho más sistematizado y ordenado desde la forma en que está desarrollado</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
        <p:nvSpPr>
          <p:cNvPr id="524" name="Google Shape;524;p83"/>
          <p:cNvSpPr txBox="1"/>
          <p:nvPr/>
        </p:nvSpPr>
        <p:spPr>
          <a:xfrm>
            <a:off x="196487" y="-23325"/>
            <a:ext cx="8423100" cy="9891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i="1" lang="en-GB" sz="4500">
                <a:latin typeface="Anton"/>
                <a:ea typeface="Anton"/>
                <a:cs typeface="Anton"/>
                <a:sym typeface="Anton"/>
              </a:rPr>
              <a:t>GLOSARIO:</a:t>
            </a:r>
            <a:endParaRPr i="1" sz="4500">
              <a:latin typeface="Anton"/>
              <a:ea typeface="Anton"/>
              <a:cs typeface="Anton"/>
              <a:sym typeface="Anton"/>
            </a:endParaRPr>
          </a:p>
          <a:p>
            <a:pPr indent="0" lvl="0" marL="0" marR="0" rtl="0" algn="l">
              <a:lnSpc>
                <a:spcPct val="100000"/>
              </a:lnSpc>
              <a:spcBef>
                <a:spcPts val="0"/>
              </a:spcBef>
              <a:spcAft>
                <a:spcPts val="0"/>
              </a:spcAft>
              <a:buClr>
                <a:srgbClr val="000000"/>
              </a:buClr>
              <a:buSzPts val="4500"/>
              <a:buFont typeface="Arial"/>
              <a:buNone/>
            </a:pPr>
            <a:r>
              <a:rPr i="1" lang="en-GB" sz="2000">
                <a:latin typeface="Anton"/>
                <a:ea typeface="Anton"/>
                <a:cs typeface="Anton"/>
                <a:sym typeface="Anton"/>
              </a:rPr>
              <a:t>Clase 11</a:t>
            </a:r>
            <a:endParaRPr i="1" sz="2000">
              <a:latin typeface="Anton"/>
              <a:ea typeface="Anton"/>
              <a:cs typeface="Anton"/>
              <a:sym typeface="Anton"/>
            </a:endParaRPr>
          </a:p>
        </p:txBody>
      </p:sp>
      <p:pic>
        <p:nvPicPr>
          <p:cNvPr id="525" name="Google Shape;525;p8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26" name="Google Shape;526;p83"/>
          <p:cNvSpPr txBox="1"/>
          <p:nvPr/>
        </p:nvSpPr>
        <p:spPr>
          <a:xfrm>
            <a:off x="4572000" y="1390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2000"/>
              <a:buFont typeface="Arial"/>
              <a:buNone/>
            </a:pPr>
            <a:r>
              <a:t/>
            </a:r>
            <a:endParaRPr>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chemeClr val="dk1"/>
              </a:solidFill>
              <a:latin typeface="Helvetica Neue Light"/>
              <a:ea typeface="Helvetica Neue Light"/>
              <a:cs typeface="Helvetica Neue Light"/>
              <a:sym typeface="Helvetica Neue Light"/>
            </a:endParaRPr>
          </a:p>
        </p:txBody>
      </p:sp>
      <p:sp>
        <p:nvSpPr>
          <p:cNvPr id="527" name="Google Shape;527;p83"/>
          <p:cNvSpPr txBox="1"/>
          <p:nvPr/>
        </p:nvSpPr>
        <p:spPr>
          <a:xfrm>
            <a:off x="4572000" y="1009175"/>
            <a:ext cx="3924900" cy="36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sz="125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531" name="Shape 531"/>
        <p:cNvGrpSpPr/>
        <p:nvPr/>
      </p:nvGrpSpPr>
      <p:grpSpPr>
        <a:xfrm>
          <a:off x="0" y="0"/>
          <a:ext cx="0" cy="0"/>
          <a:chOff x="0" y="0"/>
          <a:chExt cx="0" cy="0"/>
        </a:xfrm>
      </p:grpSpPr>
      <p:sp>
        <p:nvSpPr>
          <p:cNvPr id="532" name="Google Shape;532;p84"/>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533" name="Google Shape;533;p8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7" name="Shape 537"/>
        <p:cNvGrpSpPr/>
        <p:nvPr/>
      </p:nvGrpSpPr>
      <p:grpSpPr>
        <a:xfrm>
          <a:off x="0" y="0"/>
          <a:ext cx="0" cy="0"/>
          <a:chOff x="0" y="0"/>
          <a:chExt cx="0" cy="0"/>
        </a:xfrm>
      </p:grpSpPr>
      <p:sp>
        <p:nvSpPr>
          <p:cNvPr id="538" name="Google Shape;538;p85"/>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12</a:t>
            </a:r>
            <a:endParaRPr i="1" sz="2000">
              <a:latin typeface="Anton"/>
              <a:ea typeface="Anton"/>
              <a:cs typeface="Anton"/>
              <a:sym typeface="Anton"/>
            </a:endParaRPr>
          </a:p>
        </p:txBody>
      </p:sp>
      <p:pic>
        <p:nvPicPr>
          <p:cNvPr id="539" name="Google Shape;539;p85"/>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540" name="Google Shape;540;p85"/>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541" name="Google Shape;541;p85"/>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Mètodo ready</a:t>
            </a:r>
            <a:endParaRPr b="0" i="0" sz="1100" u="none" cap="none" strike="noStrike">
              <a:solidFill>
                <a:srgbClr val="FFFFFF"/>
              </a:solidFill>
              <a:latin typeface="Helvetica Neue"/>
              <a:ea typeface="Helvetica Neue"/>
              <a:cs typeface="Helvetica Neue"/>
              <a:sym typeface="Helvetica Neue"/>
            </a:endParaRPr>
          </a:p>
        </p:txBody>
      </p:sp>
      <p:sp>
        <p:nvSpPr>
          <p:cNvPr id="542" name="Google Shape;542;p85"/>
          <p:cNvSpPr/>
          <p:nvPr/>
        </p:nvSpPr>
        <p:spPr>
          <a:xfrm>
            <a:off x="618500" y="2281016"/>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Mètodo on</a:t>
            </a:r>
            <a:endParaRPr b="0" i="0" sz="1100" u="none" cap="none" strike="noStrike">
              <a:solidFill>
                <a:srgbClr val="FFFFFF"/>
              </a:solidFill>
              <a:latin typeface="Helvetica Neue"/>
              <a:ea typeface="Helvetica Neue"/>
              <a:cs typeface="Helvetica Neue"/>
              <a:sym typeface="Helvetica Neue"/>
            </a:endParaRPr>
          </a:p>
        </p:txBody>
      </p:sp>
      <p:sp>
        <p:nvSpPr>
          <p:cNvPr id="543" name="Google Shape;543;p85"/>
          <p:cNvSpPr/>
          <p:nvPr/>
        </p:nvSpPr>
        <p:spPr>
          <a:xfrm>
            <a:off x="618500" y="3334466"/>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FFFFFF"/>
                </a:solidFill>
                <a:latin typeface="Helvetica Neue"/>
                <a:ea typeface="Helvetica Neue"/>
                <a:cs typeface="Helvetica Neue"/>
                <a:sym typeface="Helvetica Neue"/>
              </a:rPr>
              <a:t>Métodos shortcut</a:t>
            </a:r>
            <a:endParaRPr sz="1100">
              <a:solidFill>
                <a:srgbClr val="FFFFFF"/>
              </a:solidFill>
              <a:latin typeface="Helvetica Neue"/>
              <a:ea typeface="Helvetica Neue"/>
              <a:cs typeface="Helvetica Neue"/>
              <a:sym typeface="Helvetica Neue"/>
            </a:endParaRPr>
          </a:p>
        </p:txBody>
      </p:sp>
      <p:cxnSp>
        <p:nvCxnSpPr>
          <p:cNvPr id="544" name="Google Shape;544;p85"/>
          <p:cNvCxnSpPr/>
          <p:nvPr/>
        </p:nvCxnSpPr>
        <p:spPr>
          <a:xfrm>
            <a:off x="2076075" y="3582263"/>
            <a:ext cx="958200" cy="0"/>
          </a:xfrm>
          <a:prstGeom prst="straightConnector1">
            <a:avLst/>
          </a:prstGeom>
          <a:noFill/>
          <a:ln cap="flat" cmpd="sng" w="9525">
            <a:solidFill>
              <a:srgbClr val="CCCCCC"/>
            </a:solidFill>
            <a:prstDash val="solid"/>
            <a:round/>
            <a:headEnd len="med" w="med" type="oval"/>
            <a:tailEnd len="med" w="med" type="oval"/>
          </a:ln>
        </p:spPr>
      </p:cxnSp>
      <p:sp>
        <p:nvSpPr>
          <p:cNvPr id="545" name="Google Shape;545;p85"/>
          <p:cNvSpPr/>
          <p:nvPr/>
        </p:nvSpPr>
        <p:spPr>
          <a:xfrm>
            <a:off x="3034400" y="341696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Click	</a:t>
            </a:r>
            <a:endParaRPr b="0" i="0" sz="1100" u="none" cap="none" strike="noStrike">
              <a:solidFill>
                <a:srgbClr val="222222"/>
              </a:solidFill>
              <a:latin typeface="Helvetica Neue"/>
              <a:ea typeface="Helvetica Neue"/>
              <a:cs typeface="Helvetica Neue"/>
              <a:sym typeface="Helvetica Neue"/>
            </a:endParaRPr>
          </a:p>
        </p:txBody>
      </p:sp>
      <p:cxnSp>
        <p:nvCxnSpPr>
          <p:cNvPr id="546" name="Google Shape;546;p85"/>
          <p:cNvCxnSpPr/>
          <p:nvPr/>
        </p:nvCxnSpPr>
        <p:spPr>
          <a:xfrm>
            <a:off x="2076075" y="3582263"/>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547" name="Google Shape;547;p85"/>
          <p:cNvSpPr/>
          <p:nvPr/>
        </p:nvSpPr>
        <p:spPr>
          <a:xfrm>
            <a:off x="3034400" y="384981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Change</a:t>
            </a:r>
            <a:endParaRPr b="0" i="0" sz="1100" u="none" cap="none" strike="noStrike">
              <a:solidFill>
                <a:srgbClr val="222222"/>
              </a:solidFill>
              <a:latin typeface="Helvetica Neue"/>
              <a:ea typeface="Helvetica Neue"/>
              <a:cs typeface="Helvetica Neue"/>
              <a:sym typeface="Helvetica Neue"/>
            </a:endParaRPr>
          </a:p>
        </p:txBody>
      </p:sp>
      <p:cxnSp>
        <p:nvCxnSpPr>
          <p:cNvPr id="548" name="Google Shape;548;p85"/>
          <p:cNvCxnSpPr>
            <a:endCxn id="549" idx="1"/>
          </p:cNvCxnSpPr>
          <p:nvPr/>
        </p:nvCxnSpPr>
        <p:spPr>
          <a:xfrm>
            <a:off x="2071400" y="3582163"/>
            <a:ext cx="969300" cy="865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549" name="Google Shape;549;p85"/>
          <p:cNvSpPr/>
          <p:nvPr/>
        </p:nvSpPr>
        <p:spPr>
          <a:xfrm>
            <a:off x="3040700" y="4282663"/>
            <a:ext cx="15357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lang="en-GB" sz="1100">
                <a:solidFill>
                  <a:srgbClr val="222222"/>
                </a:solidFill>
                <a:latin typeface="Helvetica Neue"/>
                <a:ea typeface="Helvetica Neue"/>
                <a:cs typeface="Helvetica Neue"/>
                <a:sym typeface="Helvetica Neue"/>
              </a:rPr>
              <a:t>Submit</a:t>
            </a:r>
            <a:endParaRPr b="0" i="0" sz="1100" u="none" cap="none" strike="noStrike">
              <a:solidFill>
                <a:srgbClr val="222222"/>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172" name="Shape 172"/>
        <p:cNvGrpSpPr/>
        <p:nvPr/>
      </p:nvGrpSpPr>
      <p:grpSpPr>
        <a:xfrm>
          <a:off x="0" y="0"/>
          <a:ext cx="0" cy="0"/>
          <a:chOff x="0" y="0"/>
          <a:chExt cx="0" cy="0"/>
        </a:xfrm>
      </p:grpSpPr>
      <p:sp>
        <p:nvSpPr>
          <p:cNvPr id="173" name="Google Shape;173;p41"/>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MAPA DE CONCEPTOS</a:t>
            </a:r>
            <a:endParaRPr b="0" i="1" sz="3600" u="none" cap="none" strike="noStrike">
              <a:solidFill>
                <a:srgbClr val="121212"/>
              </a:solidFill>
              <a:latin typeface="Anton"/>
              <a:ea typeface="Anton"/>
              <a:cs typeface="Anton"/>
              <a:sym typeface="Anton"/>
            </a:endParaRPr>
          </a:p>
        </p:txBody>
      </p:sp>
      <p:pic>
        <p:nvPicPr>
          <p:cNvPr id="174" name="Google Shape;174;p41"/>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3" name="Shape 553"/>
        <p:cNvGrpSpPr/>
        <p:nvPr/>
      </p:nvGrpSpPr>
      <p:grpSpPr>
        <a:xfrm>
          <a:off x="0" y="0"/>
          <a:ext cx="0" cy="0"/>
          <a:chOff x="0" y="0"/>
          <a:chExt cx="0" cy="0"/>
        </a:xfrm>
      </p:grpSpPr>
      <p:sp>
        <p:nvSpPr>
          <p:cNvPr id="554" name="Google Shape;554;p86"/>
          <p:cNvSpPr/>
          <p:nvPr/>
        </p:nvSpPr>
        <p:spPr>
          <a:xfrm>
            <a:off x="35710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5" name="Google Shape;555;p8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6" name="Google Shape;556;p86"/>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86"/>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12</a:t>
            </a:r>
            <a:endParaRPr b="0" i="0" sz="1400" u="none" cap="none" strike="noStrike">
              <a:solidFill>
                <a:srgbClr val="000000"/>
              </a:solidFill>
              <a:latin typeface="Helvetica Neue"/>
              <a:ea typeface="Helvetica Neue"/>
              <a:cs typeface="Helvetica Neue"/>
              <a:sym typeface="Helvetica Neue"/>
            </a:endParaRPr>
          </a:p>
        </p:txBody>
      </p:sp>
      <p:sp>
        <p:nvSpPr>
          <p:cNvPr id="558" name="Google Shape;558;p86"/>
          <p:cNvSpPr txBox="1"/>
          <p:nvPr/>
        </p:nvSpPr>
        <p:spPr>
          <a:xfrm>
            <a:off x="3761125" y="1758000"/>
            <a:ext cx="20235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jQuery: Eventos</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sz="1200">
              <a:latin typeface="Helvetica Neue"/>
              <a:ea typeface="Helvetica Neue"/>
              <a:cs typeface="Helvetica Neue"/>
              <a:sym typeface="Helvetica Neue"/>
            </a:endParaRPr>
          </a:p>
        </p:txBody>
      </p:sp>
      <p:cxnSp>
        <p:nvCxnSpPr>
          <p:cNvPr id="559" name="Google Shape;559;p86"/>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560" name="Google Shape;560;p86"/>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561" name="Google Shape;561;p86"/>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562" name="Google Shape;562;p86"/>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563" name="Google Shape;563;p86"/>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564" name="Google Shape;564;p86"/>
          <p:cNvSpPr/>
          <p:nvPr/>
        </p:nvSpPr>
        <p:spPr>
          <a:xfrm>
            <a:off x="120890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86"/>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86"/>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11</a:t>
            </a:r>
            <a:endParaRPr b="0" i="0" sz="1400" u="none" cap="none" strike="noStrike">
              <a:solidFill>
                <a:srgbClr val="000000"/>
              </a:solidFill>
              <a:latin typeface="Helvetica Neue"/>
              <a:ea typeface="Helvetica Neue"/>
              <a:cs typeface="Helvetica Neue"/>
              <a:sym typeface="Helvetica Neue"/>
            </a:endParaRPr>
          </a:p>
        </p:txBody>
      </p:sp>
      <p:sp>
        <p:nvSpPr>
          <p:cNvPr id="567" name="Google Shape;567;p86"/>
          <p:cNvSpPr txBox="1"/>
          <p:nvPr/>
        </p:nvSpPr>
        <p:spPr>
          <a:xfrm>
            <a:off x="1377625" y="1758000"/>
            <a:ext cx="20235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jQuery y Selectores</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Clr>
                <a:schemeClr val="dk1"/>
              </a:buClr>
              <a:buSzPts val="12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sz="1200">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568" name="Google Shape;568;p86"/>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569" name="Google Shape;569;p86"/>
          <p:cNvCxnSpPr/>
          <p:nvPr/>
        </p:nvCxnSpPr>
        <p:spPr>
          <a:xfrm>
            <a:off x="1377600" y="2878056"/>
            <a:ext cx="1854900" cy="0"/>
          </a:xfrm>
          <a:prstGeom prst="straightConnector1">
            <a:avLst/>
          </a:prstGeom>
          <a:noFill/>
          <a:ln cap="flat" cmpd="sng" w="9525">
            <a:solidFill>
              <a:srgbClr val="EFEFEF"/>
            </a:solidFill>
            <a:prstDash val="solid"/>
            <a:round/>
            <a:headEnd len="sm" w="sm" type="none"/>
            <a:tailEnd len="sm" w="sm" type="none"/>
          </a:ln>
        </p:spPr>
      </p:cxnSp>
      <p:cxnSp>
        <p:nvCxnSpPr>
          <p:cNvPr id="570" name="Google Shape;570;p86"/>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571" name="Google Shape;571;p86"/>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572" name="Google Shape;572;p86"/>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573" name="Google Shape;573;p86"/>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86"/>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86"/>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a:t>
            </a:r>
            <a:r>
              <a:rPr lang="en-GB">
                <a:latin typeface="Helvetica Neue"/>
                <a:ea typeface="Helvetica Neue"/>
                <a:cs typeface="Helvetica Neue"/>
                <a:sym typeface="Helvetica Neue"/>
              </a:rPr>
              <a:t>13</a:t>
            </a:r>
            <a:endParaRPr b="0" i="0" sz="1400" u="none" cap="none" strike="noStrike">
              <a:solidFill>
                <a:srgbClr val="000000"/>
              </a:solidFill>
              <a:latin typeface="Helvetica Neue"/>
              <a:ea typeface="Helvetica Neue"/>
              <a:cs typeface="Helvetica Neue"/>
              <a:sym typeface="Helvetica Neue"/>
            </a:endParaRPr>
          </a:p>
        </p:txBody>
      </p:sp>
      <p:sp>
        <p:nvSpPr>
          <p:cNvPr id="576" name="Google Shape;576;p86"/>
          <p:cNvSpPr txBox="1"/>
          <p:nvPr/>
        </p:nvSpPr>
        <p:spPr>
          <a:xfrm>
            <a:off x="6144625" y="1758000"/>
            <a:ext cx="20235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lang="en-GB" sz="1200">
                <a:solidFill>
                  <a:schemeClr val="dk1"/>
                </a:solidFill>
                <a:latin typeface="Helvetica Neue"/>
                <a:ea typeface="Helvetica Neue"/>
                <a:cs typeface="Helvetica Neue"/>
                <a:sym typeface="Helvetica Neue"/>
              </a:rPr>
              <a:t>Efectos y animaciones con jQuery</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577" name="Google Shape;577;p86"/>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578" name="Google Shape;578;p86"/>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579" name="Google Shape;579;p86"/>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580" name="Google Shape;580;p86"/>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581" name="Google Shape;581;p86"/>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582" name="Google Shape;582;p86"/>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583" name="Google Shape;583;p86"/>
          <p:cNvSpPr txBox="1"/>
          <p:nvPr/>
        </p:nvSpPr>
        <p:spPr>
          <a:xfrm>
            <a:off x="1770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 EN VIVO</a:t>
            </a:r>
            <a:endParaRPr sz="700">
              <a:latin typeface="Helvetica Neue"/>
              <a:ea typeface="Helvetica Neue"/>
              <a:cs typeface="Helvetica Neue"/>
              <a:sym typeface="Helvetica Neue"/>
            </a:endParaRPr>
          </a:p>
        </p:txBody>
      </p:sp>
      <p:pic>
        <p:nvPicPr>
          <p:cNvPr id="584" name="Google Shape;584;p86"/>
          <p:cNvPicPr preferRelativeResize="0"/>
          <p:nvPr/>
        </p:nvPicPr>
        <p:blipFill rotWithShape="1">
          <a:blip r:embed="rId5">
            <a:alphaModFix/>
          </a:blip>
          <a:srcRect b="0" l="0" r="0" t="0"/>
          <a:stretch/>
        </p:blipFill>
        <p:spPr>
          <a:xfrm>
            <a:off x="1449553" y="2472650"/>
            <a:ext cx="365625" cy="365625"/>
          </a:xfrm>
          <a:prstGeom prst="rect">
            <a:avLst/>
          </a:prstGeom>
          <a:noFill/>
          <a:ln>
            <a:noFill/>
          </a:ln>
        </p:spPr>
      </p:pic>
      <p:sp>
        <p:nvSpPr>
          <p:cNvPr id="585" name="Google Shape;585;p86"/>
          <p:cNvSpPr txBox="1"/>
          <p:nvPr/>
        </p:nvSpPr>
        <p:spPr>
          <a:xfrm>
            <a:off x="4056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EJEMPLOS EN VIVO</a:t>
            </a:r>
            <a:endParaRPr sz="700">
              <a:latin typeface="Helvetica Neue"/>
              <a:ea typeface="Helvetica Neue"/>
              <a:cs typeface="Helvetica Neue"/>
              <a:sym typeface="Helvetica Neue"/>
            </a:endParaRPr>
          </a:p>
        </p:txBody>
      </p:sp>
      <p:pic>
        <p:nvPicPr>
          <p:cNvPr id="586" name="Google Shape;586;p86"/>
          <p:cNvPicPr preferRelativeResize="0"/>
          <p:nvPr/>
        </p:nvPicPr>
        <p:blipFill rotWithShape="1">
          <a:blip r:embed="rId5">
            <a:alphaModFix/>
          </a:blip>
          <a:srcRect b="0" l="0" r="0" t="0"/>
          <a:stretch/>
        </p:blipFill>
        <p:spPr>
          <a:xfrm>
            <a:off x="3735553" y="2472650"/>
            <a:ext cx="365625" cy="365625"/>
          </a:xfrm>
          <a:prstGeom prst="rect">
            <a:avLst/>
          </a:prstGeom>
          <a:noFill/>
          <a:ln>
            <a:noFill/>
          </a:ln>
        </p:spPr>
      </p:pic>
      <p:sp>
        <p:nvSpPr>
          <p:cNvPr id="587" name="Google Shape;587;p86"/>
          <p:cNvSpPr txBox="1"/>
          <p:nvPr/>
        </p:nvSpPr>
        <p:spPr>
          <a:xfrm>
            <a:off x="6647550" y="2520400"/>
            <a:ext cx="1316100" cy="28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EJEMPLOS EN VIVO</a:t>
            </a:r>
            <a:endParaRPr sz="700">
              <a:solidFill>
                <a:schemeClr val="dk1"/>
              </a:solidFill>
              <a:latin typeface="Helvetica Neue"/>
              <a:ea typeface="Helvetica Neue"/>
              <a:cs typeface="Helvetica Neue"/>
              <a:sym typeface="Helvetica Neue"/>
            </a:endParaRPr>
          </a:p>
        </p:txBody>
      </p:sp>
      <p:pic>
        <p:nvPicPr>
          <p:cNvPr id="588" name="Google Shape;588;p86"/>
          <p:cNvPicPr preferRelativeResize="0"/>
          <p:nvPr/>
        </p:nvPicPr>
        <p:blipFill rotWithShape="1">
          <a:blip r:embed="rId5">
            <a:alphaModFix/>
          </a:blip>
          <a:srcRect b="0" l="0" r="0" t="0"/>
          <a:stretch/>
        </p:blipFill>
        <p:spPr>
          <a:xfrm>
            <a:off x="6326353" y="2472650"/>
            <a:ext cx="365625" cy="365625"/>
          </a:xfrm>
          <a:prstGeom prst="rect">
            <a:avLst/>
          </a:prstGeom>
          <a:noFill/>
          <a:ln>
            <a:noFill/>
          </a:ln>
        </p:spPr>
      </p:pic>
      <p:sp>
        <p:nvSpPr>
          <p:cNvPr id="589" name="Google Shape;589;p86"/>
          <p:cNvSpPr txBox="1"/>
          <p:nvPr/>
        </p:nvSpPr>
        <p:spPr>
          <a:xfrm>
            <a:off x="6688913" y="337332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590" name="Google Shape;590;p86"/>
          <p:cNvPicPr preferRelativeResize="0"/>
          <p:nvPr/>
        </p:nvPicPr>
        <p:blipFill rotWithShape="1">
          <a:blip r:embed="rId6">
            <a:alphaModFix/>
          </a:blip>
          <a:srcRect b="0" l="0" r="0" t="0"/>
          <a:stretch/>
        </p:blipFill>
        <p:spPr>
          <a:xfrm>
            <a:off x="1550975" y="3001750"/>
            <a:ext cx="306000" cy="306000"/>
          </a:xfrm>
          <a:prstGeom prst="rect">
            <a:avLst/>
          </a:prstGeom>
          <a:noFill/>
          <a:ln>
            <a:noFill/>
          </a:ln>
        </p:spPr>
      </p:pic>
      <p:sp>
        <p:nvSpPr>
          <p:cNvPr id="591" name="Google Shape;591;p86"/>
          <p:cNvSpPr txBox="1"/>
          <p:nvPr/>
        </p:nvSpPr>
        <p:spPr>
          <a:xfrm>
            <a:off x="1869513" y="3089188"/>
            <a:ext cx="16170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JQUERY</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592" name="Google Shape;592;p86"/>
          <p:cNvSpPr txBox="1"/>
          <p:nvPr/>
        </p:nvSpPr>
        <p:spPr>
          <a:xfrm>
            <a:off x="4113638" y="289485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rPr lang="en-GB" sz="700">
                <a:solidFill>
                  <a:schemeClr val="dk1"/>
                </a:solidFill>
                <a:latin typeface="Helvetica Neue"/>
                <a:ea typeface="Helvetica Neue"/>
                <a:cs typeface="Helvetica Neue"/>
                <a:sym typeface="Helvetica Neue"/>
              </a:rPr>
              <a:t>INCORPORAR JQUERY AL PROYECTO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rtl="0" algn="l">
              <a:spcBef>
                <a:spcPts val="0"/>
              </a:spcBef>
              <a:spcAft>
                <a:spcPts val="0"/>
              </a:spcAft>
              <a:buClr>
                <a:schemeClr val="dk1"/>
              </a:buClr>
              <a:buSzPts val="700"/>
              <a:buFont typeface="Arial"/>
              <a:buNone/>
            </a:pPr>
            <a:r>
              <a:t/>
            </a:r>
            <a:endParaRPr sz="700">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593" name="Google Shape;593;p86"/>
          <p:cNvPicPr preferRelativeResize="0"/>
          <p:nvPr/>
        </p:nvPicPr>
        <p:blipFill rotWithShape="1">
          <a:blip r:embed="rId7">
            <a:alphaModFix/>
          </a:blip>
          <a:srcRect b="0" l="0" r="0" t="0"/>
          <a:stretch/>
        </p:blipFill>
        <p:spPr>
          <a:xfrm>
            <a:off x="3818038" y="3009588"/>
            <a:ext cx="307150" cy="307150"/>
          </a:xfrm>
          <a:prstGeom prst="rect">
            <a:avLst/>
          </a:prstGeom>
          <a:noFill/>
          <a:ln>
            <a:noFill/>
          </a:ln>
        </p:spPr>
      </p:pic>
      <p:pic>
        <p:nvPicPr>
          <p:cNvPr id="594" name="Google Shape;594;p86"/>
          <p:cNvPicPr preferRelativeResize="0"/>
          <p:nvPr/>
        </p:nvPicPr>
        <p:blipFill rotWithShape="1">
          <a:blip r:embed="rId6">
            <a:alphaModFix/>
          </a:blip>
          <a:srcRect b="0" l="0" r="0" t="0"/>
          <a:stretch/>
        </p:blipFill>
        <p:spPr>
          <a:xfrm>
            <a:off x="6427775" y="3001750"/>
            <a:ext cx="306000" cy="306000"/>
          </a:xfrm>
          <a:prstGeom prst="rect">
            <a:avLst/>
          </a:prstGeom>
          <a:noFill/>
          <a:ln>
            <a:noFill/>
          </a:ln>
        </p:spPr>
      </p:pic>
      <p:sp>
        <p:nvSpPr>
          <p:cNvPr id="595" name="Google Shape;595;p86"/>
          <p:cNvSpPr txBox="1"/>
          <p:nvPr/>
        </p:nvSpPr>
        <p:spPr>
          <a:xfrm>
            <a:off x="6746313" y="3089188"/>
            <a:ext cx="16170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lang="en-GB" sz="700">
                <a:latin typeface="Helvetica Neue"/>
                <a:ea typeface="Helvetica Neue"/>
                <a:cs typeface="Helvetica Neue"/>
                <a:sym typeface="Helvetica Neue"/>
              </a:rPr>
              <a:t>ANIMACIONES EN JQUERY </a:t>
            </a:r>
            <a:endParaRPr sz="700">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599" name="Shape 599"/>
        <p:cNvGrpSpPr/>
        <p:nvPr/>
      </p:nvGrpSpPr>
      <p:grpSpPr>
        <a:xfrm>
          <a:off x="0" y="0"/>
          <a:ext cx="0" cy="0"/>
          <a:chOff x="0" y="0"/>
          <a:chExt cx="0" cy="0"/>
        </a:xfrm>
      </p:grpSpPr>
      <p:sp>
        <p:nvSpPr>
          <p:cNvPr id="600" name="Google Shape;600;p87"/>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601" name="Google Shape;601;p87"/>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602" name="Google Shape;602;p87"/>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88"/>
          <p:cNvSpPr txBox="1"/>
          <p:nvPr/>
        </p:nvSpPr>
        <p:spPr>
          <a:xfrm>
            <a:off x="4756500" y="906300"/>
            <a:ext cx="4279200" cy="42372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lang="en-GB" sz="2000">
                <a:highlight>
                  <a:srgbClr val="E0FF00"/>
                </a:highlight>
                <a:latin typeface="Helvetica Neue Light"/>
                <a:ea typeface="Helvetica Neue Light"/>
                <a:cs typeface="Helvetica Neue Light"/>
                <a:sym typeface="Helvetica Neue Light"/>
              </a:rPr>
              <a:t>jQuery nos brinda un conjunto de métodos para asociar eventos a un selector. </a:t>
            </a:r>
            <a:r>
              <a:rPr lang="en-GB" sz="2000">
                <a:latin typeface="Helvetica Neue Light"/>
                <a:ea typeface="Helvetica Neue Light"/>
                <a:cs typeface="Helvetica Neue Light"/>
                <a:sym typeface="Helvetica Neue Light"/>
              </a:rPr>
              <a:t> Son una equivalencia al empleo de addeventlistener y se prefieren si estamos usando la librería para acceder al DOM.</a:t>
            </a:r>
            <a:endParaRPr sz="2000">
              <a:latin typeface="Helvetica Neue Light"/>
              <a:ea typeface="Helvetica Neue Light"/>
              <a:cs typeface="Helvetica Neue Light"/>
              <a:sym typeface="Helvetica Neue Light"/>
            </a:endParaRPr>
          </a:p>
          <a:p>
            <a:pPr indent="0" lvl="0" marL="457200" rtl="0" algn="l">
              <a:lnSpc>
                <a:spcPct val="115000"/>
              </a:lnSpc>
              <a:spcBef>
                <a:spcPts val="0"/>
              </a:spcBef>
              <a:spcAft>
                <a:spcPts val="0"/>
              </a:spcAft>
              <a:buNone/>
            </a:pPr>
            <a:r>
              <a:rPr lang="en-GB" sz="2000">
                <a:latin typeface="Helvetica Neue Light"/>
                <a:ea typeface="Helvetica Neue Light"/>
                <a:cs typeface="Helvetica Neue Light"/>
                <a:sym typeface="Helvetica Neue Light"/>
              </a:rPr>
              <a:t>También tenemos una serie de métodos atajo (shortcut) para asociar los eventos de forma más sencilla.</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rgbClr val="FFFFFF"/>
              </a:solidFill>
              <a:latin typeface="Helvetica Neue Light"/>
              <a:ea typeface="Helvetica Neue Light"/>
              <a:cs typeface="Helvetica Neue Light"/>
              <a:sym typeface="Helvetica Neue Light"/>
            </a:endParaRPr>
          </a:p>
        </p:txBody>
      </p:sp>
      <p:pic>
        <p:nvPicPr>
          <p:cNvPr id="608" name="Google Shape;608;p88"/>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09" name="Google Shape;609;p88"/>
          <p:cNvSpPr txBox="1"/>
          <p:nvPr/>
        </p:nvSpPr>
        <p:spPr>
          <a:xfrm>
            <a:off x="4648350" y="44275"/>
            <a:ext cx="4495500" cy="989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i="1" lang="en-GB" sz="4300">
                <a:latin typeface="Anton"/>
                <a:ea typeface="Anton"/>
                <a:cs typeface="Anton"/>
                <a:sym typeface="Anton"/>
              </a:rPr>
              <a:t>jQuery y eventos</a:t>
            </a:r>
            <a:endParaRPr i="1" sz="4300">
              <a:latin typeface="Anton"/>
              <a:ea typeface="Anton"/>
              <a:cs typeface="Anton"/>
              <a:sym typeface="Anton"/>
            </a:endParaRPr>
          </a:p>
          <a:p>
            <a:pPr indent="0" lvl="0" marL="0" rtl="0" algn="l">
              <a:lnSpc>
                <a:spcPct val="115000"/>
              </a:lnSpc>
              <a:spcBef>
                <a:spcPts val="0"/>
              </a:spcBef>
              <a:spcAft>
                <a:spcPts val="0"/>
              </a:spcAft>
              <a:buNone/>
            </a:pPr>
            <a:r>
              <a:t/>
            </a:r>
            <a:endParaRPr i="1" sz="3500">
              <a:latin typeface="Anton"/>
              <a:ea typeface="Anton"/>
              <a:cs typeface="Anton"/>
              <a:sym typeface="Anton"/>
            </a:endParaRPr>
          </a:p>
        </p:txBody>
      </p:sp>
      <p:pic>
        <p:nvPicPr>
          <p:cNvPr id="610" name="Google Shape;610;p88"/>
          <p:cNvPicPr preferRelativeResize="0"/>
          <p:nvPr/>
        </p:nvPicPr>
        <p:blipFill>
          <a:blip r:embed="rId4">
            <a:alphaModFix/>
          </a:blip>
          <a:stretch>
            <a:fillRect/>
          </a:stretch>
        </p:blipFill>
        <p:spPr>
          <a:xfrm>
            <a:off x="-103650" y="0"/>
            <a:ext cx="4751999" cy="51015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4" name="Shape 614"/>
        <p:cNvGrpSpPr/>
        <p:nvPr/>
      </p:nvGrpSpPr>
      <p:grpSpPr>
        <a:xfrm>
          <a:off x="0" y="0"/>
          <a:ext cx="0" cy="0"/>
          <a:chOff x="0" y="0"/>
          <a:chExt cx="0" cy="0"/>
        </a:xfrm>
      </p:grpSpPr>
      <p:sp>
        <p:nvSpPr>
          <p:cNvPr id="615" name="Google Shape;615;p89"/>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MÉTODO READY</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90"/>
          <p:cNvSpPr txBox="1"/>
          <p:nvPr/>
        </p:nvSpPr>
        <p:spPr>
          <a:xfrm>
            <a:off x="65100" y="1026550"/>
            <a:ext cx="8991600" cy="116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rgbClr val="E0FF00"/>
                </a:highlight>
                <a:latin typeface="Helvetica Neue Light"/>
                <a:ea typeface="Helvetica Neue Light"/>
                <a:cs typeface="Helvetica Neue Light"/>
                <a:sym typeface="Helvetica Neue Light"/>
              </a:rPr>
              <a:t>El método ready() de jQuery se emplea para detectar que el DOM está listo para usarse. </a:t>
            </a:r>
            <a:r>
              <a:rPr lang="en-GB" sz="1800">
                <a:solidFill>
                  <a:schemeClr val="dk1"/>
                </a:solidFill>
                <a:latin typeface="Helvetica Neue Light"/>
                <a:ea typeface="Helvetica Neue Light"/>
                <a:cs typeface="Helvetica Neue Light"/>
                <a:sym typeface="Helvetica Neue Light"/>
              </a:rPr>
              <a:t>Cuando un página se está cargando existe un tiempo de espera hasta que podemos manipular el DOM. Usamos este evento para asegurarnos que podemos acceder a los elementos HTML en el momento oportuno, luego de ser detectados por el cliente.</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solidFill>
                  <a:schemeClr val="dk1"/>
                </a:solidFill>
                <a:highlight>
                  <a:srgbClr val="FFFFFF"/>
                </a:highlight>
                <a:latin typeface="Helvetica Neue Light"/>
                <a:ea typeface="Helvetica Neue Light"/>
                <a:cs typeface="Helvetica Neue Light"/>
                <a:sym typeface="Helvetica Neue Light"/>
              </a:rPr>
              <a:t>Es el equivalente al evento nativo de JavaScript </a:t>
            </a:r>
            <a:r>
              <a:rPr lang="en-GB" sz="1800" u="sng">
                <a:solidFill>
                  <a:schemeClr val="hlink"/>
                </a:solidFill>
                <a:highlight>
                  <a:srgbClr val="FFFFFF"/>
                </a:highlight>
                <a:latin typeface="Helvetica Neue Light"/>
                <a:ea typeface="Helvetica Neue Light"/>
                <a:cs typeface="Helvetica Neue Light"/>
                <a:sym typeface="Helvetica Neue Light"/>
                <a:hlinkClick r:id="rId3"/>
              </a:rPr>
              <a:t>DOMContentLoaded</a:t>
            </a:r>
            <a:r>
              <a:rPr lang="en-GB" sz="1800">
                <a:solidFill>
                  <a:schemeClr val="dk1"/>
                </a:solidFill>
                <a:highlight>
                  <a:srgbClr val="FFFFFF"/>
                </a:highlight>
                <a:latin typeface="Helvetica Neue Light"/>
                <a:ea typeface="Helvetica Neue Light"/>
                <a:cs typeface="Helvetica Neue Light"/>
                <a:sym typeface="Helvetica Neue Light"/>
              </a:rPr>
              <a:t> </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621" name="Google Shape;621;p90"/>
          <p:cNvSpPr txBox="1"/>
          <p:nvPr/>
        </p:nvSpPr>
        <p:spPr>
          <a:xfrm>
            <a:off x="1671825" y="111721"/>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$(DOCUMENT).READY()</a:t>
            </a:r>
            <a:endParaRPr i="1" sz="4500">
              <a:latin typeface="Anton"/>
              <a:ea typeface="Anton"/>
              <a:cs typeface="Anton"/>
              <a:sym typeface="Anton"/>
            </a:endParaRPr>
          </a:p>
        </p:txBody>
      </p:sp>
      <p:pic>
        <p:nvPicPr>
          <p:cNvPr id="622" name="Google Shape;622;p90"/>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623" name="Google Shape;623;p90"/>
          <p:cNvSpPr txBox="1"/>
          <p:nvPr/>
        </p:nvSpPr>
        <p:spPr>
          <a:xfrm>
            <a:off x="65100" y="3067225"/>
            <a:ext cx="4430700" cy="1592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300">
                <a:solidFill>
                  <a:srgbClr val="BD93F9"/>
                </a:solidFill>
                <a:latin typeface="Courier New"/>
                <a:ea typeface="Courier New"/>
                <a:cs typeface="Courier New"/>
                <a:sym typeface="Courier New"/>
              </a:rPr>
              <a:t>window</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addEventListener</a:t>
            </a:r>
            <a:r>
              <a:rPr lang="en-GB" sz="1300">
                <a:solidFill>
                  <a:srgbClr val="F8F8F2"/>
                </a:solidFill>
                <a:latin typeface="Courier New"/>
                <a:ea typeface="Courier New"/>
                <a:cs typeface="Courier New"/>
                <a:sym typeface="Courier New"/>
              </a:rPr>
              <a:t>(</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DOMContentLoaded</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function</a:t>
            </a:r>
            <a:r>
              <a:rPr lang="en-GB" sz="1300">
                <a:solidFill>
                  <a:srgbClr val="F8F8F2"/>
                </a:solidFill>
                <a:latin typeface="Courier New"/>
                <a:ea typeface="Courier New"/>
                <a:cs typeface="Courier New"/>
                <a:sym typeface="Courier New"/>
              </a:rPr>
              <a:t> () {</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console</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log</a:t>
            </a:r>
            <a:r>
              <a:rPr lang="en-GB" sz="1300">
                <a:solidFill>
                  <a:srgbClr val="F8F8F2"/>
                </a:solidFill>
                <a:latin typeface="Courier New"/>
                <a:ea typeface="Courier New"/>
                <a:cs typeface="Courier New"/>
                <a:sym typeface="Courier New"/>
              </a:rPr>
              <a:t>(</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El DOM esta listo</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F0629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sp>
        <p:nvSpPr>
          <p:cNvPr id="624" name="Google Shape;624;p90"/>
          <p:cNvSpPr txBox="1"/>
          <p:nvPr/>
        </p:nvSpPr>
        <p:spPr>
          <a:xfrm>
            <a:off x="4626025" y="3067225"/>
            <a:ext cx="4430700" cy="1592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300">
                <a:solidFill>
                  <a:srgbClr val="50FA7B"/>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document</a:t>
            </a:r>
            <a:r>
              <a:rPr lang="en-GB" sz="1300">
                <a:solidFill>
                  <a:srgbClr val="F8F8F2"/>
                </a:solidFill>
                <a:latin typeface="Courier New"/>
                <a:ea typeface="Courier New"/>
                <a:cs typeface="Courier New"/>
                <a:sym typeface="Courier New"/>
              </a:rPr>
              <a:t> ).</a:t>
            </a:r>
            <a:r>
              <a:rPr lang="en-GB" sz="1300">
                <a:solidFill>
                  <a:srgbClr val="50FA7B"/>
                </a:solidFill>
                <a:latin typeface="Courier New"/>
                <a:ea typeface="Courier New"/>
                <a:cs typeface="Courier New"/>
                <a:sym typeface="Courier New"/>
              </a:rPr>
              <a:t>ready</a:t>
            </a:r>
            <a:r>
              <a:rPr lang="en-GB" sz="1300">
                <a:solidFill>
                  <a:srgbClr val="F8F8F2"/>
                </a:solidFill>
                <a:latin typeface="Courier New"/>
                <a:ea typeface="Courier New"/>
                <a:cs typeface="Courier New"/>
                <a:sym typeface="Courier New"/>
              </a:rPr>
              <a:t>(</a:t>
            </a:r>
            <a:r>
              <a:rPr lang="en-GB" sz="1300">
                <a:solidFill>
                  <a:srgbClr val="FF79C6"/>
                </a:solidFill>
                <a:latin typeface="Courier New"/>
                <a:ea typeface="Courier New"/>
                <a:cs typeface="Courier New"/>
                <a:sym typeface="Courier New"/>
              </a:rPr>
              <a:t>function</a:t>
            </a: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console</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log</a:t>
            </a:r>
            <a:r>
              <a:rPr lang="en-GB" sz="1300">
                <a:solidFill>
                  <a:srgbClr val="F8F8F2"/>
                </a:solidFill>
                <a:latin typeface="Courier New"/>
                <a:ea typeface="Courier New"/>
                <a:cs typeface="Courier New"/>
                <a:sym typeface="Courier New"/>
              </a:rPr>
              <a:t>( </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El DOM esta listo</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0629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sp>
        <p:nvSpPr>
          <p:cNvPr id="625" name="Google Shape;625;p90"/>
          <p:cNvSpPr txBox="1"/>
          <p:nvPr/>
        </p:nvSpPr>
        <p:spPr>
          <a:xfrm>
            <a:off x="818000" y="2664625"/>
            <a:ext cx="2487300" cy="40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500">
                <a:latin typeface="Anton"/>
                <a:ea typeface="Anton"/>
                <a:cs typeface="Anton"/>
                <a:sym typeface="Anton"/>
              </a:rPr>
              <a:t>DOM</a:t>
            </a:r>
            <a:endParaRPr i="1" sz="2500">
              <a:latin typeface="Anton"/>
              <a:ea typeface="Anton"/>
              <a:cs typeface="Anton"/>
              <a:sym typeface="Anton"/>
            </a:endParaRPr>
          </a:p>
        </p:txBody>
      </p:sp>
      <p:sp>
        <p:nvSpPr>
          <p:cNvPr id="626" name="Google Shape;626;p90"/>
          <p:cNvSpPr txBox="1"/>
          <p:nvPr/>
        </p:nvSpPr>
        <p:spPr>
          <a:xfrm>
            <a:off x="5597725" y="2664625"/>
            <a:ext cx="2487300" cy="40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2500">
                <a:latin typeface="Anton"/>
                <a:ea typeface="Anton"/>
                <a:cs typeface="Anton"/>
                <a:sym typeface="Anton"/>
              </a:rPr>
              <a:t>JQUERY</a:t>
            </a:r>
            <a:endParaRPr i="1" sz="2500">
              <a:latin typeface="Anton"/>
              <a:ea typeface="Anton"/>
              <a:cs typeface="Anton"/>
              <a:sym typeface="Anton"/>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1"/>
          <p:cNvSpPr txBox="1"/>
          <p:nvPr/>
        </p:nvSpPr>
        <p:spPr>
          <a:xfrm>
            <a:off x="65100" y="881050"/>
            <a:ext cx="8991600" cy="116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La forma recomendad de declarar el método ready() es utilizando la asociación explícita a document. Pero existe una forma corta de definición y dado que el manejador de eventos generalmente es una función anónima, es posible usar funciones flechas.</a:t>
            </a:r>
            <a:endParaRPr sz="1800">
              <a:solidFill>
                <a:schemeClr val="dk1"/>
              </a:solidFill>
              <a:latin typeface="Helvetica Neue Light"/>
              <a:ea typeface="Helvetica Neue Light"/>
              <a:cs typeface="Helvetica Neue Light"/>
              <a:sym typeface="Helvetica Neue Light"/>
            </a:endParaRPr>
          </a:p>
        </p:txBody>
      </p:sp>
      <p:sp>
        <p:nvSpPr>
          <p:cNvPr id="632" name="Google Shape;632;p91"/>
          <p:cNvSpPr txBox="1"/>
          <p:nvPr/>
        </p:nvSpPr>
        <p:spPr>
          <a:xfrm>
            <a:off x="1727850" y="51596"/>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FORMA CORTA DE READY()</a:t>
            </a:r>
            <a:endParaRPr i="1" sz="4500">
              <a:latin typeface="Anton"/>
              <a:ea typeface="Anton"/>
              <a:cs typeface="Anton"/>
              <a:sym typeface="Anton"/>
            </a:endParaRPr>
          </a:p>
        </p:txBody>
      </p:sp>
      <p:pic>
        <p:nvPicPr>
          <p:cNvPr id="633" name="Google Shape;633;p91"/>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34" name="Google Shape;634;p91"/>
          <p:cNvSpPr txBox="1"/>
          <p:nvPr/>
        </p:nvSpPr>
        <p:spPr>
          <a:xfrm>
            <a:off x="2002050" y="1979575"/>
            <a:ext cx="5117700" cy="3163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200">
                <a:solidFill>
                  <a:srgbClr val="6272A4"/>
                </a:solidFill>
                <a:latin typeface="Courier New"/>
                <a:ea typeface="Courier New"/>
                <a:cs typeface="Courier New"/>
                <a:sym typeface="Courier New"/>
              </a:rPr>
              <a:t>//Forma explicita</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50FA7B"/>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document</a:t>
            </a:r>
            <a:r>
              <a:rPr lang="en-GB" sz="1200">
                <a:solidFill>
                  <a:srgbClr val="F8F8F2"/>
                </a:solidFill>
                <a:latin typeface="Courier New"/>
                <a:ea typeface="Courier New"/>
                <a:cs typeface="Courier New"/>
                <a:sym typeface="Courier New"/>
              </a:rPr>
              <a:t> ).</a:t>
            </a:r>
            <a:r>
              <a:rPr lang="en-GB" sz="1200">
                <a:solidFill>
                  <a:srgbClr val="50FA7B"/>
                </a:solidFill>
                <a:latin typeface="Courier New"/>
                <a:ea typeface="Courier New"/>
                <a:cs typeface="Courier New"/>
                <a:sym typeface="Courier New"/>
              </a:rPr>
              <a:t>ready</a:t>
            </a:r>
            <a:r>
              <a:rPr lang="en-GB" sz="1200">
                <a:solidFill>
                  <a:srgbClr val="F8F8F2"/>
                </a:solidFill>
                <a:latin typeface="Courier New"/>
                <a:ea typeface="Courier New"/>
                <a:cs typeface="Courier New"/>
                <a:sym typeface="Courier New"/>
              </a:rPr>
              <a:t>(</a:t>
            </a:r>
            <a:r>
              <a:rPr lang="en-GB" sz="1200">
                <a:solidFill>
                  <a:srgbClr val="FF79C6"/>
                </a:solidFill>
                <a:latin typeface="Courier New"/>
                <a:ea typeface="Courier New"/>
                <a:cs typeface="Courier New"/>
                <a:sym typeface="Courier New"/>
              </a:rPr>
              <a:t>function</a:t>
            </a:r>
            <a:r>
              <a:rPr lang="en-GB"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console</a:t>
            </a:r>
            <a:r>
              <a:rPr lang="en-GB" sz="1200">
                <a:solidFill>
                  <a:srgbClr val="F8F8F2"/>
                </a:solidFill>
                <a:latin typeface="Courier New"/>
                <a:ea typeface="Courier New"/>
                <a:cs typeface="Courier New"/>
                <a:sym typeface="Courier New"/>
              </a:rPr>
              <a:t>.</a:t>
            </a:r>
            <a:r>
              <a:rPr lang="en-GB" sz="1200">
                <a:solidFill>
                  <a:srgbClr val="50FA7B"/>
                </a:solidFill>
                <a:latin typeface="Courier New"/>
                <a:ea typeface="Courier New"/>
                <a:cs typeface="Courier New"/>
                <a:sym typeface="Courier New"/>
              </a:rPr>
              <a:t>log</a:t>
            </a:r>
            <a:r>
              <a:rPr lang="en-GB" sz="1200">
                <a:solidFill>
                  <a:srgbClr val="F8F8F2"/>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El DOM esta listo</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6272A4"/>
                </a:solidFill>
                <a:latin typeface="Courier New"/>
                <a:ea typeface="Courier New"/>
                <a:cs typeface="Courier New"/>
                <a:sym typeface="Courier New"/>
              </a:rPr>
              <a:t>//Forma corta de ready()</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50FA7B"/>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r>
              <a:rPr lang="en-GB" sz="1200">
                <a:solidFill>
                  <a:srgbClr val="FF79C6"/>
                </a:solidFill>
                <a:latin typeface="Courier New"/>
                <a:ea typeface="Courier New"/>
                <a:cs typeface="Courier New"/>
                <a:sym typeface="Courier New"/>
              </a:rPr>
              <a:t>function</a:t>
            </a:r>
            <a:r>
              <a:rPr lang="en-GB"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console</a:t>
            </a:r>
            <a:r>
              <a:rPr lang="en-GB" sz="1200">
                <a:solidFill>
                  <a:srgbClr val="F8F8F2"/>
                </a:solidFill>
                <a:latin typeface="Courier New"/>
                <a:ea typeface="Courier New"/>
                <a:cs typeface="Courier New"/>
                <a:sym typeface="Courier New"/>
              </a:rPr>
              <a:t>.</a:t>
            </a:r>
            <a:r>
              <a:rPr lang="en-GB" sz="1200">
                <a:solidFill>
                  <a:srgbClr val="50FA7B"/>
                </a:solidFill>
                <a:latin typeface="Courier New"/>
                <a:ea typeface="Courier New"/>
                <a:cs typeface="Courier New"/>
                <a:sym typeface="Courier New"/>
              </a:rPr>
              <a:t>log</a:t>
            </a:r>
            <a:r>
              <a:rPr lang="en-GB" sz="1200">
                <a:solidFill>
                  <a:srgbClr val="F8F8F2"/>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El DOM esta listo</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6272A4"/>
                </a:solidFill>
                <a:latin typeface="Courier New"/>
                <a:ea typeface="Courier New"/>
                <a:cs typeface="Courier New"/>
                <a:sym typeface="Courier New"/>
              </a:rPr>
              <a:t>//Forma corta con arrow function</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50FA7B"/>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=&gt;</a:t>
            </a:r>
            <a:r>
              <a:rPr lang="en-GB"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console</a:t>
            </a:r>
            <a:r>
              <a:rPr lang="en-GB" sz="1200">
                <a:solidFill>
                  <a:srgbClr val="F8F8F2"/>
                </a:solidFill>
                <a:latin typeface="Courier New"/>
                <a:ea typeface="Courier New"/>
                <a:cs typeface="Courier New"/>
                <a:sym typeface="Courier New"/>
              </a:rPr>
              <a:t>.</a:t>
            </a:r>
            <a:r>
              <a:rPr lang="en-GB" sz="1200">
                <a:solidFill>
                  <a:srgbClr val="50FA7B"/>
                </a:solidFill>
                <a:latin typeface="Courier New"/>
                <a:ea typeface="Courier New"/>
                <a:cs typeface="Courier New"/>
                <a:sym typeface="Courier New"/>
              </a:rPr>
              <a:t>log</a:t>
            </a:r>
            <a:r>
              <a:rPr lang="en-GB" sz="1200">
                <a:solidFill>
                  <a:srgbClr val="F8F8F2"/>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El DOM esta listo</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50FA7B"/>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0629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92"/>
          <p:cNvSpPr txBox="1"/>
          <p:nvPr/>
        </p:nvSpPr>
        <p:spPr>
          <a:xfrm>
            <a:off x="498300" y="1694525"/>
            <a:ext cx="8147400" cy="2926800"/>
          </a:xfrm>
          <a:prstGeom prst="rect">
            <a:avLst/>
          </a:prstGeom>
          <a:noFill/>
          <a:ln>
            <a:noFill/>
          </a:ln>
        </p:spPr>
        <p:txBody>
          <a:bodyPr anchorCtr="0" anchor="ctr" bIns="91425" lIns="91425" spcFirstLastPara="1" rIns="91425" wrap="square" tIns="91425">
            <a:noAutofit/>
          </a:bodyPr>
          <a:lstStyle/>
          <a:p>
            <a:pPr indent="-355600" lvl="0" marL="457200" rtl="0" algn="l">
              <a:lnSpc>
                <a:spcPct val="150000"/>
              </a:lnSpc>
              <a:spcBef>
                <a:spcPts val="0"/>
              </a:spcBef>
              <a:spcAft>
                <a:spcPts val="0"/>
              </a:spcAft>
              <a:buClr>
                <a:srgbClr val="3CEFAB"/>
              </a:buClr>
              <a:buSzPts val="2000"/>
              <a:buFont typeface="Helvetica Neue Light"/>
              <a:buChar char="●"/>
            </a:pPr>
            <a:r>
              <a:rPr lang="en-GB" sz="2000">
                <a:latin typeface="Helvetica Neue Light"/>
                <a:ea typeface="Helvetica Neue Light"/>
                <a:cs typeface="Helvetica Neue Light"/>
                <a:sym typeface="Helvetica Neue Light"/>
              </a:rPr>
              <a:t>A diferencia del evento </a:t>
            </a:r>
            <a:r>
              <a:rPr lang="en-GB" sz="2000">
                <a:solidFill>
                  <a:srgbClr val="8215BC"/>
                </a:solidFill>
                <a:latin typeface="Helvetica Neue"/>
                <a:ea typeface="Helvetica Neue"/>
                <a:cs typeface="Helvetica Neue"/>
                <a:sym typeface="Helvetica Neue"/>
              </a:rPr>
              <a:t>load</a:t>
            </a:r>
            <a:r>
              <a:rPr lang="en-GB" sz="2000">
                <a:latin typeface="Helvetica Neue Light"/>
                <a:ea typeface="Helvetica Neue Light"/>
                <a:cs typeface="Helvetica Neue Light"/>
                <a:sym typeface="Helvetica Neue Light"/>
              </a:rPr>
              <a:t>, no espera a que se carguen todas las imágenes y recursos externo en la ventana para ejecutarse.</a:t>
            </a:r>
            <a:endParaRPr sz="2000">
              <a:latin typeface="Helvetica Neue Light"/>
              <a:ea typeface="Helvetica Neue Light"/>
              <a:cs typeface="Helvetica Neue Light"/>
              <a:sym typeface="Helvetica Neue Light"/>
            </a:endParaRPr>
          </a:p>
          <a:p>
            <a:pPr indent="-355600" lvl="0" marL="457200" rtl="0" algn="l">
              <a:lnSpc>
                <a:spcPct val="150000"/>
              </a:lnSpc>
              <a:spcBef>
                <a:spcPts val="0"/>
              </a:spcBef>
              <a:spcAft>
                <a:spcPts val="0"/>
              </a:spcAft>
              <a:buClr>
                <a:srgbClr val="3CEFAB"/>
              </a:buClr>
              <a:buSzPts val="2000"/>
              <a:buFont typeface="Helvetica Neue Light"/>
              <a:buChar char="●"/>
            </a:pPr>
            <a:r>
              <a:rPr lang="en-GB" sz="2000">
                <a:latin typeface="Helvetica Neue Light"/>
                <a:ea typeface="Helvetica Neue Light"/>
                <a:cs typeface="Helvetica Neue Light"/>
                <a:sym typeface="Helvetica Neue Light"/>
              </a:rPr>
              <a:t>Permite detectar cuando el DOM está cargado en el browser para efectuar cambios inmediatos sobre la estructura HTML, sin errores.</a:t>
            </a:r>
            <a:endParaRPr sz="2000">
              <a:latin typeface="Helvetica Neue Light"/>
              <a:ea typeface="Helvetica Neue Light"/>
              <a:cs typeface="Helvetica Neue Light"/>
              <a:sym typeface="Helvetica Neue Light"/>
            </a:endParaRPr>
          </a:p>
          <a:p>
            <a:pPr indent="-355600" lvl="0" marL="457200" rtl="0" algn="l">
              <a:lnSpc>
                <a:spcPct val="150000"/>
              </a:lnSpc>
              <a:spcBef>
                <a:spcPts val="0"/>
              </a:spcBef>
              <a:spcAft>
                <a:spcPts val="0"/>
              </a:spcAft>
              <a:buClr>
                <a:srgbClr val="3CEFAB"/>
              </a:buClr>
              <a:buSzPts val="2000"/>
              <a:buFont typeface="Helvetica Neue Light"/>
              <a:buChar char="●"/>
            </a:pPr>
            <a:r>
              <a:rPr lang="en-GB" sz="2000">
                <a:latin typeface="Helvetica Neue Light"/>
                <a:ea typeface="Helvetica Neue Light"/>
                <a:cs typeface="Helvetica Neue Light"/>
                <a:sym typeface="Helvetica Neue Light"/>
              </a:rPr>
              <a:t>Se puede escribir múltiples funciones ready(),ejecutándose en el orden que sea definen cuando el DOM está listo. Pudiendo separar la respuesta al evento en más de un manejador de eventos.</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None/>
            </a:pPr>
            <a:r>
              <a:t/>
            </a:r>
            <a:endParaRPr>
              <a:solidFill>
                <a:srgbClr val="FFFFFF"/>
              </a:solidFill>
              <a:latin typeface="Helvetica Neue Light"/>
              <a:ea typeface="Helvetica Neue Light"/>
              <a:cs typeface="Helvetica Neue Light"/>
              <a:sym typeface="Helvetica Neue Light"/>
            </a:endParaRPr>
          </a:p>
        </p:txBody>
      </p:sp>
      <p:pic>
        <p:nvPicPr>
          <p:cNvPr id="640" name="Google Shape;640;p92"/>
          <p:cNvPicPr preferRelativeResize="0"/>
          <p:nvPr/>
        </p:nvPicPr>
        <p:blipFill>
          <a:blip r:embed="rId3">
            <a:alphaModFix/>
          </a:blip>
          <a:stretch>
            <a:fillRect/>
          </a:stretch>
        </p:blipFill>
        <p:spPr>
          <a:xfrm>
            <a:off x="7747650" y="4728075"/>
            <a:ext cx="1186526" cy="330675"/>
          </a:xfrm>
          <a:prstGeom prst="rect">
            <a:avLst/>
          </a:prstGeom>
          <a:noFill/>
          <a:ln>
            <a:noFill/>
          </a:ln>
        </p:spPr>
      </p:pic>
      <p:sp>
        <p:nvSpPr>
          <p:cNvPr id="641" name="Google Shape;641;p92"/>
          <p:cNvSpPr txBox="1"/>
          <p:nvPr/>
        </p:nvSpPr>
        <p:spPr>
          <a:xfrm>
            <a:off x="588150" y="446525"/>
            <a:ext cx="79677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en-GB" sz="4500">
                <a:latin typeface="Anton"/>
                <a:ea typeface="Anton"/>
                <a:cs typeface="Anton"/>
                <a:sym typeface="Anton"/>
              </a:rPr>
              <a:t>Ventajas de $(document).ready ()</a:t>
            </a:r>
            <a:endParaRPr i="1" sz="4500">
              <a:latin typeface="Anton"/>
              <a:ea typeface="Anton"/>
              <a:cs typeface="Anton"/>
              <a:sym typeface="Anton"/>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93"/>
          <p:cNvSpPr txBox="1"/>
          <p:nvPr/>
        </p:nvSpPr>
        <p:spPr>
          <a:xfrm>
            <a:off x="1762750" y="1199200"/>
            <a:ext cx="5879400" cy="3791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lang="en-GB" sz="1800">
                <a:latin typeface="Helvetica Neue Light"/>
                <a:ea typeface="Helvetica Neue Light"/>
                <a:cs typeface="Helvetica Neue Light"/>
                <a:sym typeface="Helvetica Neue Light"/>
              </a:rPr>
              <a:t>Si es necesario determinar cuando se cargaron todas las imágenes y otros recursos externos de la página usamos el evento </a:t>
            </a:r>
            <a:r>
              <a:rPr lang="en-GB" sz="1800">
                <a:solidFill>
                  <a:srgbClr val="8215BC"/>
                </a:solidFill>
                <a:latin typeface="Helvetica Neue Light"/>
                <a:ea typeface="Helvetica Neue Light"/>
                <a:cs typeface="Helvetica Neue Light"/>
                <a:sym typeface="Helvetica Neue Light"/>
              </a:rPr>
              <a:t>load</a:t>
            </a:r>
            <a:r>
              <a:rPr lang="en-GB" sz="1800">
                <a:latin typeface="Helvetica Neue Light"/>
                <a:ea typeface="Helvetica Neue Light"/>
                <a:cs typeface="Helvetica Neue Light"/>
                <a:sym typeface="Helvetica Neue Light"/>
              </a:rPr>
              <a:t>. El evento </a:t>
            </a:r>
            <a:r>
              <a:rPr lang="en-GB" sz="1800">
                <a:solidFill>
                  <a:srgbClr val="8215BC"/>
                </a:solidFill>
                <a:latin typeface="Helvetica Neue Light"/>
                <a:ea typeface="Helvetica Neue Light"/>
                <a:cs typeface="Helvetica Neue Light"/>
                <a:sym typeface="Helvetica Neue Light"/>
              </a:rPr>
              <a:t>ready</a:t>
            </a:r>
            <a:r>
              <a:rPr lang="en-GB" sz="1800">
                <a:latin typeface="Helvetica Neue Light"/>
                <a:ea typeface="Helvetica Neue Light"/>
                <a:cs typeface="Helvetica Neue Light"/>
                <a:sym typeface="Helvetica Neue Light"/>
              </a:rPr>
              <a:t> ocurre antes que </a:t>
            </a:r>
            <a:r>
              <a:rPr lang="en-GB" sz="1800">
                <a:solidFill>
                  <a:srgbClr val="8215BC"/>
                </a:solidFill>
                <a:latin typeface="Helvetica Neue Light"/>
                <a:ea typeface="Helvetica Neue Light"/>
                <a:cs typeface="Helvetica Neue Light"/>
                <a:sym typeface="Helvetica Neue Light"/>
              </a:rPr>
              <a:t>load.</a:t>
            </a:r>
            <a:br>
              <a:rPr lang="en-GB" sz="2000">
                <a:latin typeface="Courier New"/>
                <a:ea typeface="Courier New"/>
                <a:cs typeface="Courier New"/>
                <a:sym typeface="Courier New"/>
              </a:rPr>
            </a:br>
            <a:endParaRPr sz="2000">
              <a:latin typeface="Courier New"/>
              <a:ea typeface="Courier New"/>
              <a:cs typeface="Courier New"/>
              <a:sym typeface="Courier New"/>
            </a:endParaRPr>
          </a:p>
          <a:p>
            <a:pPr indent="0" lvl="0" marL="0" rtl="0" algn="l">
              <a:lnSpc>
                <a:spcPct val="115000"/>
              </a:lnSpc>
              <a:spcBef>
                <a:spcPts val="0"/>
              </a:spcBef>
              <a:spcAft>
                <a:spcPts val="0"/>
              </a:spcAft>
              <a:buClr>
                <a:srgbClr val="000000"/>
              </a:buClr>
              <a:buSzPts val="1100"/>
              <a:buFont typeface="Arial"/>
              <a:buNone/>
            </a:pPr>
            <a:r>
              <a:t/>
            </a:r>
            <a:endParaRPr sz="2000">
              <a:latin typeface="Didact Gothic"/>
              <a:ea typeface="Didact Gothic"/>
              <a:cs typeface="Didact Gothic"/>
              <a:sym typeface="Didact Gothic"/>
            </a:endParaRPr>
          </a:p>
          <a:p>
            <a:pPr indent="0" lvl="0" marL="0" rtl="0" algn="l">
              <a:lnSpc>
                <a:spcPct val="115000"/>
              </a:lnSpc>
              <a:spcBef>
                <a:spcPts val="0"/>
              </a:spcBef>
              <a:spcAft>
                <a:spcPts val="0"/>
              </a:spcAft>
              <a:buClr>
                <a:srgbClr val="000000"/>
              </a:buClr>
              <a:buSzPts val="1100"/>
              <a:buFont typeface="Arial"/>
              <a:buNone/>
            </a:pPr>
            <a:r>
              <a:t/>
            </a:r>
            <a:endParaRPr sz="2000">
              <a:latin typeface="Didact Gothic"/>
              <a:ea typeface="Didact Gothic"/>
              <a:cs typeface="Didact Gothic"/>
              <a:sym typeface="Didact Gothic"/>
            </a:endParaRPr>
          </a:p>
          <a:p>
            <a:pPr indent="0" lvl="0" marL="0" rtl="0" algn="l">
              <a:lnSpc>
                <a:spcPct val="115000"/>
              </a:lnSpc>
              <a:spcBef>
                <a:spcPts val="0"/>
              </a:spcBef>
              <a:spcAft>
                <a:spcPts val="0"/>
              </a:spcAft>
              <a:buClr>
                <a:srgbClr val="000000"/>
              </a:buClr>
              <a:buSzPts val="1100"/>
              <a:buFont typeface="Arial"/>
              <a:buNone/>
            </a:pPr>
            <a:r>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rgbClr val="000000"/>
              </a:buClr>
              <a:buSzPts val="1100"/>
              <a:buFont typeface="Arial"/>
              <a:buNone/>
            </a:pPr>
            <a:r>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rgbClr val="000000"/>
              </a:buClr>
              <a:buSzPts val="1100"/>
              <a:buFont typeface="Arial"/>
              <a:buNone/>
            </a:pPr>
            <a:r>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rgbClr val="000000"/>
              </a:buClr>
              <a:buSzPts val="1100"/>
              <a:buFont typeface="Arial"/>
              <a:buNone/>
            </a:pPr>
            <a:r>
              <a:t/>
            </a:r>
            <a:endParaRPr sz="20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rgbClr val="000000"/>
              </a:buClr>
              <a:buSzPts val="1100"/>
              <a:buFont typeface="Arial"/>
              <a:buNone/>
            </a:pPr>
            <a:r>
              <a:rPr lang="en-GB" sz="1800">
                <a:latin typeface="Helvetica Neue Light"/>
                <a:ea typeface="Helvetica Neue Light"/>
                <a:cs typeface="Helvetica Neue Light"/>
                <a:sym typeface="Helvetica Neue Light"/>
              </a:rPr>
              <a:t>En cualquier llamado, puedes reemplazar el caracter</a:t>
            </a:r>
            <a:r>
              <a:rPr lang="en-GB" sz="1800">
                <a:latin typeface="Didact Gothic"/>
                <a:ea typeface="Didact Gothic"/>
                <a:cs typeface="Didact Gothic"/>
                <a:sym typeface="Didact Gothic"/>
              </a:rPr>
              <a:t> </a:t>
            </a:r>
            <a:r>
              <a:rPr lang="en-GB" sz="1800">
                <a:latin typeface="Courier New"/>
                <a:ea typeface="Courier New"/>
                <a:cs typeface="Courier New"/>
                <a:sym typeface="Courier New"/>
              </a:rPr>
              <a:t>$</a:t>
            </a:r>
            <a:r>
              <a:rPr lang="en-GB" sz="1800">
                <a:latin typeface="Didact Gothic"/>
                <a:ea typeface="Didact Gothic"/>
                <a:cs typeface="Didact Gothic"/>
                <a:sym typeface="Didact Gothic"/>
              </a:rPr>
              <a:t> </a:t>
            </a:r>
            <a:r>
              <a:rPr lang="en-GB" sz="1800">
                <a:latin typeface="Helvetica Neue Light"/>
                <a:ea typeface="Helvetica Neue Light"/>
                <a:cs typeface="Helvetica Neue Light"/>
                <a:sym typeface="Helvetica Neue Light"/>
              </a:rPr>
              <a:t>por</a:t>
            </a:r>
            <a:r>
              <a:rPr lang="en-GB" sz="1800">
                <a:latin typeface="Didact Gothic"/>
                <a:ea typeface="Didact Gothic"/>
                <a:cs typeface="Didact Gothic"/>
                <a:sym typeface="Didact Gothic"/>
              </a:rPr>
              <a:t> </a:t>
            </a:r>
            <a:r>
              <a:rPr lang="en-GB" sz="1800">
                <a:latin typeface="Courier New"/>
                <a:ea typeface="Courier New"/>
                <a:cs typeface="Courier New"/>
                <a:sym typeface="Courier New"/>
              </a:rPr>
              <a:t>jQuery</a:t>
            </a:r>
            <a:r>
              <a:rPr lang="en-GB" sz="1800">
                <a:latin typeface="Didact Gothic"/>
                <a:ea typeface="Didact Gothic"/>
                <a:cs typeface="Didact Gothic"/>
                <a:sym typeface="Didact Gothic"/>
              </a:rPr>
              <a:t>.  </a:t>
            </a:r>
            <a:r>
              <a:rPr lang="en-GB" sz="1800">
                <a:latin typeface="Helvetica Neue Light"/>
                <a:ea typeface="Helvetica Neue Light"/>
                <a:cs typeface="Helvetica Neue Light"/>
                <a:sym typeface="Helvetica Neue Light"/>
              </a:rPr>
              <a:t>Es indistinto.</a:t>
            </a:r>
            <a:endParaRPr sz="1800">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rgbClr val="000000"/>
              </a:buClr>
              <a:buSzPts val="1100"/>
              <a:buFont typeface="Arial"/>
              <a:buNone/>
            </a:pPr>
            <a:r>
              <a:t/>
            </a:r>
            <a:endParaRPr>
              <a:solidFill>
                <a:srgbClr val="FFFFFF"/>
              </a:solidFill>
              <a:latin typeface="Lato Light"/>
              <a:ea typeface="Lato Light"/>
              <a:cs typeface="Lato Light"/>
              <a:sym typeface="Lato Light"/>
            </a:endParaRPr>
          </a:p>
        </p:txBody>
      </p:sp>
      <p:pic>
        <p:nvPicPr>
          <p:cNvPr id="647" name="Google Shape;647;p93"/>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648" name="Google Shape;648;p93"/>
          <p:cNvSpPr txBox="1"/>
          <p:nvPr/>
        </p:nvSpPr>
        <p:spPr>
          <a:xfrm>
            <a:off x="1027550" y="2043400"/>
            <a:ext cx="7248900" cy="2102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250">
                <a:solidFill>
                  <a:srgbClr val="50FA7B"/>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a:t>
            </a:r>
            <a:r>
              <a:rPr lang="en-GB" sz="1250">
                <a:solidFill>
                  <a:srgbClr val="BD93F9"/>
                </a:solidFill>
                <a:latin typeface="Courier New"/>
                <a:ea typeface="Courier New"/>
                <a:cs typeface="Courier New"/>
                <a:sym typeface="Courier New"/>
              </a:rPr>
              <a:t>document</a:t>
            </a:r>
            <a:r>
              <a:rPr lang="en-GB" sz="1250">
                <a:solidFill>
                  <a:srgbClr val="F8F8F2"/>
                </a:solidFill>
                <a:latin typeface="Courier New"/>
                <a:ea typeface="Courier New"/>
                <a:cs typeface="Courier New"/>
                <a:sym typeface="Courier New"/>
              </a:rPr>
              <a:t> ).</a:t>
            </a:r>
            <a:r>
              <a:rPr lang="en-GB" sz="1250">
                <a:solidFill>
                  <a:srgbClr val="50FA7B"/>
                </a:solidFill>
                <a:latin typeface="Courier New"/>
                <a:ea typeface="Courier New"/>
                <a:cs typeface="Courier New"/>
                <a:sym typeface="Courier New"/>
              </a:rPr>
              <a:t>ready</a:t>
            </a:r>
            <a:r>
              <a:rPr lang="en-GB" sz="1250">
                <a:solidFill>
                  <a:srgbClr val="F8F8F2"/>
                </a:solidFill>
                <a:latin typeface="Courier New"/>
                <a:ea typeface="Courier New"/>
                <a:cs typeface="Courier New"/>
                <a:sym typeface="Courier New"/>
              </a:rPr>
              <a:t>(</a:t>
            </a:r>
            <a:r>
              <a:rPr lang="en-GB" sz="1250">
                <a:solidFill>
                  <a:srgbClr val="FF79C6"/>
                </a:solidFill>
                <a:latin typeface="Courier New"/>
                <a:ea typeface="Courier New"/>
                <a:cs typeface="Courier New"/>
                <a:sym typeface="Courier New"/>
              </a:rPr>
              <a:t>function</a:t>
            </a:r>
            <a:r>
              <a:rPr lang="en-GB" sz="1250">
                <a:solidFill>
                  <a:srgbClr val="F8F8F2"/>
                </a:solidFill>
                <a:latin typeface="Courier New"/>
                <a:ea typeface="Courier New"/>
                <a:cs typeface="Courier New"/>
                <a:sym typeface="Courier New"/>
              </a:rPr>
              <a:t>() {</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    </a:t>
            </a:r>
            <a:r>
              <a:rPr lang="en-GB" sz="1250">
                <a:solidFill>
                  <a:srgbClr val="BD93F9"/>
                </a:solidFill>
                <a:latin typeface="Courier New"/>
                <a:ea typeface="Courier New"/>
                <a:cs typeface="Courier New"/>
                <a:sym typeface="Courier New"/>
              </a:rPr>
              <a:t>console</a:t>
            </a:r>
            <a:r>
              <a:rPr lang="en-GB" sz="1250">
                <a:solidFill>
                  <a:srgbClr val="F8F8F2"/>
                </a:solidFill>
                <a:latin typeface="Courier New"/>
                <a:ea typeface="Courier New"/>
                <a:cs typeface="Courier New"/>
                <a:sym typeface="Courier New"/>
              </a:rPr>
              <a:t>.</a:t>
            </a:r>
            <a:r>
              <a:rPr lang="en-GB" sz="1250">
                <a:solidFill>
                  <a:srgbClr val="50FA7B"/>
                </a:solidFill>
                <a:latin typeface="Courier New"/>
                <a:ea typeface="Courier New"/>
                <a:cs typeface="Courier New"/>
                <a:sym typeface="Courier New"/>
              </a:rPr>
              <a:t>log</a:t>
            </a:r>
            <a:r>
              <a:rPr lang="en-GB" sz="1250">
                <a:solidFill>
                  <a:srgbClr val="F8F8F2"/>
                </a:solidFill>
                <a:latin typeface="Courier New"/>
                <a:ea typeface="Courier New"/>
                <a:cs typeface="Courier New"/>
                <a:sym typeface="Courier New"/>
              </a:rPr>
              <a:t>(</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El DOM esta listo</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BD93F9"/>
                </a:solidFill>
                <a:latin typeface="Courier New"/>
                <a:ea typeface="Courier New"/>
                <a:cs typeface="Courier New"/>
                <a:sym typeface="Courier New"/>
              </a:rPr>
              <a:t>window</a:t>
            </a:r>
            <a:r>
              <a:rPr lang="en-GB" sz="1250">
                <a:solidFill>
                  <a:srgbClr val="F8F8F2"/>
                </a:solidFill>
                <a:latin typeface="Courier New"/>
                <a:ea typeface="Courier New"/>
                <a:cs typeface="Courier New"/>
                <a:sym typeface="Courier New"/>
              </a:rPr>
              <a:t>.</a:t>
            </a:r>
            <a:r>
              <a:rPr lang="en-GB" sz="1250">
                <a:solidFill>
                  <a:srgbClr val="50FA7B"/>
                </a:solidFill>
                <a:latin typeface="Courier New"/>
                <a:ea typeface="Courier New"/>
                <a:cs typeface="Courier New"/>
                <a:sym typeface="Courier New"/>
              </a:rPr>
              <a:t>addEventListener</a:t>
            </a:r>
            <a:r>
              <a:rPr lang="en-GB" sz="1250">
                <a:solidFill>
                  <a:srgbClr val="F8F8F2"/>
                </a:solidFill>
                <a:latin typeface="Courier New"/>
                <a:ea typeface="Courier New"/>
                <a:cs typeface="Courier New"/>
                <a:sym typeface="Courier New"/>
              </a:rPr>
              <a:t>(</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load</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a:t>
            </a:r>
            <a:r>
              <a:rPr lang="en-GB" sz="1250">
                <a:solidFill>
                  <a:srgbClr val="FF79C6"/>
                </a:solidFill>
                <a:latin typeface="Courier New"/>
                <a:ea typeface="Courier New"/>
                <a:cs typeface="Courier New"/>
                <a:sym typeface="Courier New"/>
              </a:rPr>
              <a:t>function</a:t>
            </a:r>
            <a:r>
              <a:rPr lang="en-GB" sz="1250">
                <a:solidFill>
                  <a:srgbClr val="F8F8F2"/>
                </a:solidFill>
                <a:latin typeface="Courier New"/>
                <a:ea typeface="Courier New"/>
                <a:cs typeface="Courier New"/>
                <a:sym typeface="Courier New"/>
              </a:rPr>
              <a:t>() {</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    </a:t>
            </a:r>
            <a:r>
              <a:rPr lang="en-GB" sz="1250">
                <a:solidFill>
                  <a:srgbClr val="BD93F9"/>
                </a:solidFill>
                <a:latin typeface="Courier New"/>
                <a:ea typeface="Courier New"/>
                <a:cs typeface="Courier New"/>
                <a:sym typeface="Courier New"/>
              </a:rPr>
              <a:t>console</a:t>
            </a:r>
            <a:r>
              <a:rPr lang="en-GB" sz="1250">
                <a:solidFill>
                  <a:srgbClr val="F8F8F2"/>
                </a:solidFill>
                <a:latin typeface="Courier New"/>
                <a:ea typeface="Courier New"/>
                <a:cs typeface="Courier New"/>
                <a:sym typeface="Courier New"/>
              </a:rPr>
              <a:t>.</a:t>
            </a:r>
            <a:r>
              <a:rPr lang="en-GB" sz="1250">
                <a:solidFill>
                  <a:srgbClr val="50FA7B"/>
                </a:solidFill>
                <a:latin typeface="Courier New"/>
                <a:ea typeface="Courier New"/>
                <a:cs typeface="Courier New"/>
                <a:sym typeface="Courier New"/>
              </a:rPr>
              <a:t>log</a:t>
            </a:r>
            <a:r>
              <a:rPr lang="en-GB" sz="1250">
                <a:solidFill>
                  <a:srgbClr val="F8F8F2"/>
                </a:solidFill>
                <a:latin typeface="Courier New"/>
                <a:ea typeface="Courier New"/>
                <a:cs typeface="Courier New"/>
                <a:sym typeface="Courier New"/>
              </a:rPr>
              <a:t>( </a:t>
            </a:r>
            <a:r>
              <a:rPr lang="en-GB" sz="1250">
                <a:solidFill>
                  <a:srgbClr val="E9F284"/>
                </a:solidFill>
                <a:latin typeface="Courier New"/>
                <a:ea typeface="Courier New"/>
                <a:cs typeface="Courier New"/>
                <a:sym typeface="Courier New"/>
              </a:rPr>
              <a:t>'</a:t>
            </a:r>
            <a:r>
              <a:rPr lang="en-GB" sz="1250">
                <a:solidFill>
                  <a:srgbClr val="F1FA8C"/>
                </a:solidFill>
                <a:latin typeface="Courier New"/>
                <a:ea typeface="Courier New"/>
                <a:cs typeface="Courier New"/>
                <a:sym typeface="Courier New"/>
              </a:rPr>
              <a:t>Todos los elementos de la ventana están cargados</a:t>
            </a:r>
            <a:r>
              <a:rPr lang="en-GB" sz="1250">
                <a:solidFill>
                  <a:srgbClr val="E9F284"/>
                </a:solidFill>
                <a:latin typeface="Courier New"/>
                <a:ea typeface="Courier New"/>
                <a:cs typeface="Courier New"/>
                <a:sym typeface="Courier New"/>
              </a:rPr>
              <a:t>'</a:t>
            </a:r>
            <a:r>
              <a:rPr lang="en-GB" sz="1250">
                <a:solidFill>
                  <a:srgbClr val="F8F8F2"/>
                </a:solidFill>
                <a:latin typeface="Courier New"/>
                <a:ea typeface="Courier New"/>
                <a:cs typeface="Courier New"/>
                <a:sym typeface="Courier New"/>
              </a:rPr>
              <a:t> );</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250">
                <a:solidFill>
                  <a:srgbClr val="F8F8F2"/>
                </a:solidFill>
                <a:latin typeface="Courier New"/>
                <a:ea typeface="Courier New"/>
                <a:cs typeface="Courier New"/>
                <a:sym typeface="Courier New"/>
              </a:rPr>
              <a:t>});</a:t>
            </a:r>
            <a:endParaRPr sz="12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highlight>
                  <a:srgbClr val="282A36"/>
                </a:highlight>
                <a:latin typeface="Courier New"/>
                <a:ea typeface="Courier New"/>
                <a:cs typeface="Courier New"/>
                <a:sym typeface="Courier New"/>
              </a:rPr>
              <a:t> </a:t>
            </a:r>
            <a:endParaRPr sz="1050">
              <a:solidFill>
                <a:srgbClr val="F8F8F2"/>
              </a:solidFill>
              <a:highlight>
                <a:srgbClr val="282A36"/>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0629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sp>
        <p:nvSpPr>
          <p:cNvPr id="649" name="Google Shape;649;p93"/>
          <p:cNvSpPr txBox="1"/>
          <p:nvPr/>
        </p:nvSpPr>
        <p:spPr>
          <a:xfrm>
            <a:off x="544625" y="114900"/>
            <a:ext cx="6582000" cy="989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i="1" lang="en-GB" sz="4300">
                <a:solidFill>
                  <a:schemeClr val="dk1"/>
                </a:solidFill>
                <a:latin typeface="Anton"/>
                <a:ea typeface="Anton"/>
                <a:cs typeface="Anton"/>
                <a:sym typeface="Anton"/>
              </a:rPr>
              <a:t>READY VS. LOAD</a:t>
            </a:r>
            <a:endParaRPr i="1" sz="4300">
              <a:latin typeface="Anton"/>
              <a:ea typeface="Anton"/>
              <a:cs typeface="Anton"/>
              <a:sym typeface="Anton"/>
            </a:endParaRPr>
          </a:p>
          <a:p>
            <a:pPr indent="0" lvl="0" marL="0" rtl="0" algn="l">
              <a:lnSpc>
                <a:spcPct val="115000"/>
              </a:lnSpc>
              <a:spcBef>
                <a:spcPts val="0"/>
              </a:spcBef>
              <a:spcAft>
                <a:spcPts val="0"/>
              </a:spcAft>
              <a:buNone/>
            </a:pPr>
            <a:r>
              <a:t/>
            </a:r>
            <a:endParaRPr i="1" sz="3500">
              <a:latin typeface="Anton"/>
              <a:ea typeface="Anton"/>
              <a:cs typeface="Anton"/>
              <a:sym typeface="Anton"/>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53" name="Shape 653"/>
        <p:cNvGrpSpPr/>
        <p:nvPr/>
      </p:nvGrpSpPr>
      <p:grpSpPr>
        <a:xfrm>
          <a:off x="0" y="0"/>
          <a:ext cx="0" cy="0"/>
          <a:chOff x="0" y="0"/>
          <a:chExt cx="0" cy="0"/>
        </a:xfrm>
      </p:grpSpPr>
      <p:sp>
        <p:nvSpPr>
          <p:cNvPr id="654" name="Google Shape;654;p94"/>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MÉTODO ON</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sp>
        <p:nvSpPr>
          <p:cNvPr id="659" name="Google Shape;659;p95"/>
          <p:cNvSpPr txBox="1"/>
          <p:nvPr/>
        </p:nvSpPr>
        <p:spPr>
          <a:xfrm>
            <a:off x="65100" y="881050"/>
            <a:ext cx="8991600" cy="1167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Con el método on() podemos asignar eventos a elementos del DOM. </a:t>
            </a:r>
            <a:endParaRPr sz="1800">
              <a:solidFill>
                <a:schemeClr val="dk1"/>
              </a:solidFill>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1800">
                <a:solidFill>
                  <a:schemeClr val="dk1"/>
                </a:solidFill>
                <a:latin typeface="Helvetica Neue Light"/>
                <a:ea typeface="Helvetica Neue Light"/>
                <a:cs typeface="Helvetica Neue Light"/>
                <a:sym typeface="Helvetica Neue Light"/>
              </a:rPr>
              <a:t>Es una opción al método addEventListener() de JS Vanilla cuando usamos jQuery</a:t>
            </a:r>
            <a:endParaRPr sz="1800">
              <a:solidFill>
                <a:schemeClr val="dk1"/>
              </a:solidFill>
              <a:latin typeface="Helvetica Neue Light"/>
              <a:ea typeface="Helvetica Neue Light"/>
              <a:cs typeface="Helvetica Neue Light"/>
              <a:sym typeface="Helvetica Neue Light"/>
            </a:endParaRPr>
          </a:p>
        </p:txBody>
      </p:sp>
      <p:sp>
        <p:nvSpPr>
          <p:cNvPr id="660" name="Google Shape;660;p95"/>
          <p:cNvSpPr txBox="1"/>
          <p:nvPr/>
        </p:nvSpPr>
        <p:spPr>
          <a:xfrm>
            <a:off x="1727850" y="202271"/>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MÉTODO ON</a:t>
            </a:r>
            <a:endParaRPr i="1" sz="4500">
              <a:latin typeface="Anton"/>
              <a:ea typeface="Anton"/>
              <a:cs typeface="Anton"/>
              <a:sym typeface="Anton"/>
            </a:endParaRPr>
          </a:p>
        </p:txBody>
      </p:sp>
      <p:sp>
        <p:nvSpPr>
          <p:cNvPr id="661" name="Google Shape;661;p95"/>
          <p:cNvSpPr txBox="1"/>
          <p:nvPr/>
        </p:nvSpPr>
        <p:spPr>
          <a:xfrm>
            <a:off x="1308825" y="1727000"/>
            <a:ext cx="6681900" cy="29019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300">
                <a:solidFill>
                  <a:srgbClr val="6272A4"/>
                </a:solidFill>
                <a:latin typeface="Courier New"/>
                <a:ea typeface="Courier New"/>
                <a:cs typeface="Courier New"/>
                <a:sym typeface="Courier New"/>
              </a:rPr>
              <a:t>//Agregamos un botón al body como primer elemento</a:t>
            </a:r>
            <a:endParaRPr sz="13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00">
                <a:solidFill>
                  <a:srgbClr val="50FA7B"/>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body</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prepend</a:t>
            </a:r>
            <a:r>
              <a:rPr lang="en-GB" sz="1300">
                <a:solidFill>
                  <a:srgbClr val="F8F8F2"/>
                </a:solidFill>
                <a:latin typeface="Courier New"/>
                <a:ea typeface="Courier New"/>
                <a:cs typeface="Courier New"/>
                <a:sym typeface="Courier New"/>
              </a:rPr>
              <a:t>(</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&lt;button id="btnjQuery"&gt;CLICK&lt;/button&gt;</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00">
                <a:solidFill>
                  <a:srgbClr val="6272A4"/>
                </a:solidFill>
                <a:latin typeface="Courier New"/>
                <a:ea typeface="Courier New"/>
                <a:cs typeface="Courier New"/>
                <a:sym typeface="Courier New"/>
              </a:rPr>
              <a:t>//Asociamos el evento click al botón creado</a:t>
            </a:r>
            <a:endParaRPr sz="13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00">
                <a:solidFill>
                  <a:srgbClr val="50FA7B"/>
                </a:solidFill>
                <a:latin typeface="Courier New"/>
                <a:ea typeface="Courier New"/>
                <a:cs typeface="Courier New"/>
                <a:sym typeface="Courier New"/>
              </a:rPr>
              <a:t>on</a:t>
            </a:r>
            <a:r>
              <a:rPr lang="en-GB" sz="1300">
                <a:solidFill>
                  <a:srgbClr val="F8F8F2"/>
                </a:solidFill>
                <a:latin typeface="Courier New"/>
                <a:ea typeface="Courier New"/>
                <a:cs typeface="Courier New"/>
                <a:sym typeface="Courier New"/>
              </a:rPr>
              <a:t>(</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click</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a:t>
            </a:r>
            <a:r>
              <a:rPr lang="en-GB" sz="1300">
                <a:solidFill>
                  <a:srgbClr val="FF79C6"/>
                </a:solidFill>
                <a:latin typeface="Courier New"/>
                <a:ea typeface="Courier New"/>
                <a:cs typeface="Courier New"/>
                <a:sym typeface="Courier New"/>
              </a:rPr>
              <a:t>function</a:t>
            </a:r>
            <a:r>
              <a:rPr lang="en-GB" sz="1300">
                <a:solidFill>
                  <a:srgbClr val="F8F8F2"/>
                </a:solidFill>
                <a:latin typeface="Courier New"/>
                <a:ea typeface="Courier New"/>
                <a:cs typeface="Courier New"/>
                <a:sym typeface="Courier New"/>
              </a:rPr>
              <a:t> () {</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console</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log</a:t>
            </a:r>
            <a:r>
              <a:rPr lang="en-GB" sz="1300">
                <a:solidFill>
                  <a:srgbClr val="F8F8F2"/>
                </a:solidFill>
                <a:latin typeface="Courier New"/>
                <a:ea typeface="Courier New"/>
                <a:cs typeface="Courier New"/>
                <a:sym typeface="Courier New"/>
              </a:rPr>
              <a:t>(</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Respuesta a un click</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00">
                <a:solidFill>
                  <a:srgbClr val="50FA7B"/>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#btnjQuery</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a:t>
            </a:r>
            <a:r>
              <a:rPr lang="en-GB" sz="1300">
                <a:solidFill>
                  <a:srgbClr val="6272A4"/>
                </a:solidFill>
                <a:latin typeface="Courier New"/>
                <a:ea typeface="Courier New"/>
                <a:cs typeface="Courier New"/>
                <a:sym typeface="Courier New"/>
              </a:rPr>
              <a:t>//Asociamos el evento doble click al botón creado</a:t>
            </a:r>
            <a:endParaRPr sz="13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00">
                <a:solidFill>
                  <a:srgbClr val="50FA7B"/>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#btnjQuery</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on</a:t>
            </a:r>
            <a:r>
              <a:rPr lang="en-GB" sz="1300">
                <a:solidFill>
                  <a:srgbClr val="F8F8F2"/>
                </a:solidFill>
                <a:latin typeface="Courier New"/>
                <a:ea typeface="Courier New"/>
                <a:cs typeface="Courier New"/>
                <a:sym typeface="Courier New"/>
              </a:rPr>
              <a:t>(</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dblclick</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 () </a:t>
            </a:r>
            <a:r>
              <a:rPr lang="en-GB" sz="1300">
                <a:solidFill>
                  <a:srgbClr val="FF79C6"/>
                </a:solidFill>
                <a:latin typeface="Courier New"/>
                <a:ea typeface="Courier New"/>
                <a:cs typeface="Courier New"/>
                <a:sym typeface="Courier New"/>
              </a:rPr>
              <a:t>=&gt;</a:t>
            </a:r>
            <a:r>
              <a:rPr lang="en-GB" sz="1300">
                <a:solidFill>
                  <a:srgbClr val="F8F8F2"/>
                </a:solidFill>
                <a:latin typeface="Courier New"/>
                <a:ea typeface="Courier New"/>
                <a:cs typeface="Courier New"/>
                <a:sym typeface="Courier New"/>
              </a:rPr>
              <a:t> {</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00">
                <a:solidFill>
                  <a:srgbClr val="F8F8F2"/>
                </a:solidFill>
                <a:latin typeface="Courier New"/>
                <a:ea typeface="Courier New"/>
                <a:cs typeface="Courier New"/>
                <a:sym typeface="Courier New"/>
              </a:rPr>
              <a:t>    </a:t>
            </a:r>
            <a:r>
              <a:rPr lang="en-GB" sz="1300">
                <a:solidFill>
                  <a:srgbClr val="BD93F9"/>
                </a:solidFill>
                <a:latin typeface="Courier New"/>
                <a:ea typeface="Courier New"/>
                <a:cs typeface="Courier New"/>
                <a:sym typeface="Courier New"/>
              </a:rPr>
              <a:t>console</a:t>
            </a:r>
            <a:r>
              <a:rPr lang="en-GB" sz="1300">
                <a:solidFill>
                  <a:srgbClr val="F8F8F2"/>
                </a:solidFill>
                <a:latin typeface="Courier New"/>
                <a:ea typeface="Courier New"/>
                <a:cs typeface="Courier New"/>
                <a:sym typeface="Courier New"/>
              </a:rPr>
              <a:t>.</a:t>
            </a:r>
            <a:r>
              <a:rPr lang="en-GB" sz="1300">
                <a:solidFill>
                  <a:srgbClr val="50FA7B"/>
                </a:solidFill>
                <a:latin typeface="Courier New"/>
                <a:ea typeface="Courier New"/>
                <a:cs typeface="Courier New"/>
                <a:sym typeface="Courier New"/>
              </a:rPr>
              <a:t>log</a:t>
            </a:r>
            <a:r>
              <a:rPr lang="en-GB" sz="1300">
                <a:solidFill>
                  <a:srgbClr val="F8F8F2"/>
                </a:solidFill>
                <a:latin typeface="Courier New"/>
                <a:ea typeface="Courier New"/>
                <a:cs typeface="Courier New"/>
                <a:sym typeface="Courier New"/>
              </a:rPr>
              <a:t>(</a:t>
            </a:r>
            <a:r>
              <a:rPr lang="en-GB" sz="1300">
                <a:solidFill>
                  <a:srgbClr val="E9F284"/>
                </a:solidFill>
                <a:latin typeface="Courier New"/>
                <a:ea typeface="Courier New"/>
                <a:cs typeface="Courier New"/>
                <a:sym typeface="Courier New"/>
              </a:rPr>
              <a:t>"</a:t>
            </a:r>
            <a:r>
              <a:rPr lang="en-GB" sz="1300">
                <a:solidFill>
                  <a:srgbClr val="F1FA8C"/>
                </a:solidFill>
                <a:latin typeface="Courier New"/>
                <a:ea typeface="Courier New"/>
                <a:cs typeface="Courier New"/>
                <a:sym typeface="Courier New"/>
              </a:rPr>
              <a:t>Respuesta al doble click</a:t>
            </a:r>
            <a:r>
              <a:rPr lang="en-GB" sz="1300">
                <a:solidFill>
                  <a:srgbClr val="E9F284"/>
                </a:solidFill>
                <a:latin typeface="Courier New"/>
                <a:ea typeface="Courier New"/>
                <a:cs typeface="Courier New"/>
                <a:sym typeface="Courier New"/>
              </a:rPr>
              <a:t>"</a:t>
            </a: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300">
                <a:solidFill>
                  <a:srgbClr val="F8F8F2"/>
                </a:solidFill>
                <a:latin typeface="Courier New"/>
                <a:ea typeface="Courier New"/>
                <a:cs typeface="Courier New"/>
                <a:sym typeface="Courier New"/>
              </a:rPr>
              <a:t>});</a:t>
            </a:r>
            <a:endParaRPr sz="13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50FA7B"/>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0629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pic>
        <p:nvPicPr>
          <p:cNvPr id="662" name="Google Shape;662;p95"/>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8" name="Shape 178"/>
        <p:cNvGrpSpPr/>
        <p:nvPr/>
      </p:nvGrpSpPr>
      <p:grpSpPr>
        <a:xfrm>
          <a:off x="0" y="0"/>
          <a:ext cx="0" cy="0"/>
          <a:chOff x="0" y="0"/>
          <a:chExt cx="0" cy="0"/>
        </a:xfrm>
      </p:grpSpPr>
      <p:sp>
        <p:nvSpPr>
          <p:cNvPr id="179" name="Google Shape;179;p42"/>
          <p:cNvSpPr txBox="1"/>
          <p:nvPr>
            <p:ph type="ctrTitle"/>
          </p:nvPr>
        </p:nvSpPr>
        <p:spPr>
          <a:xfrm>
            <a:off x="176575" y="199288"/>
            <a:ext cx="7552800" cy="4224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5200"/>
              <a:buNone/>
            </a:pPr>
            <a:r>
              <a:rPr i="1" lang="en-GB" sz="2000">
                <a:latin typeface="Anton"/>
                <a:ea typeface="Anton"/>
                <a:cs typeface="Anton"/>
                <a:sym typeface="Anton"/>
              </a:rPr>
              <a:t>MAPA DE CONCEPTOS CLASE 11</a:t>
            </a:r>
            <a:endParaRPr i="1" sz="2000">
              <a:latin typeface="Anton"/>
              <a:ea typeface="Anton"/>
              <a:cs typeface="Anton"/>
              <a:sym typeface="Anton"/>
            </a:endParaRPr>
          </a:p>
        </p:txBody>
      </p:sp>
      <p:pic>
        <p:nvPicPr>
          <p:cNvPr id="180" name="Google Shape;180;p42"/>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181" name="Google Shape;181;p42"/>
          <p:cNvPicPr preferRelativeResize="0"/>
          <p:nvPr/>
        </p:nvPicPr>
        <p:blipFill rotWithShape="1">
          <a:blip r:embed="rId4">
            <a:alphaModFix/>
          </a:blip>
          <a:srcRect b="0" l="0" r="0" t="0"/>
          <a:stretch/>
        </p:blipFill>
        <p:spPr>
          <a:xfrm>
            <a:off x="7423862" y="90575"/>
            <a:ext cx="1634174" cy="639850"/>
          </a:xfrm>
          <a:prstGeom prst="rect">
            <a:avLst/>
          </a:prstGeom>
          <a:noFill/>
          <a:ln>
            <a:noFill/>
          </a:ln>
        </p:spPr>
      </p:pic>
      <p:sp>
        <p:nvSpPr>
          <p:cNvPr id="182" name="Google Shape;182;p42"/>
          <p:cNvSpPr/>
          <p:nvPr/>
        </p:nvSpPr>
        <p:spPr>
          <a:xfrm>
            <a:off x="618500" y="1152978"/>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Helvetica Neue"/>
                <a:ea typeface="Helvetica Neue"/>
                <a:cs typeface="Helvetica Neue"/>
                <a:sym typeface="Helvetica Neue"/>
              </a:rPr>
              <a:t>Librerías</a:t>
            </a:r>
            <a:endParaRPr b="0" i="0" sz="1100" u="none" cap="none" strike="noStrike">
              <a:solidFill>
                <a:srgbClr val="FFFFFF"/>
              </a:solidFill>
              <a:latin typeface="Helvetica Neue"/>
              <a:ea typeface="Helvetica Neue"/>
              <a:cs typeface="Helvetica Neue"/>
              <a:sym typeface="Helvetica Neue"/>
            </a:endParaRPr>
          </a:p>
        </p:txBody>
      </p:sp>
      <p:cxnSp>
        <p:nvCxnSpPr>
          <p:cNvPr id="183" name="Google Shape;183;p42"/>
          <p:cNvCxnSpPr/>
          <p:nvPr/>
        </p:nvCxnSpPr>
        <p:spPr>
          <a:xfrm>
            <a:off x="2076075" y="1485513"/>
            <a:ext cx="958200" cy="0"/>
          </a:xfrm>
          <a:prstGeom prst="straightConnector1">
            <a:avLst/>
          </a:prstGeom>
          <a:noFill/>
          <a:ln cap="flat" cmpd="sng" w="9525">
            <a:solidFill>
              <a:srgbClr val="CCCCCC"/>
            </a:solidFill>
            <a:prstDash val="solid"/>
            <a:round/>
            <a:headEnd len="med" w="med" type="oval"/>
            <a:tailEnd len="med" w="med" type="oval"/>
          </a:ln>
        </p:spPr>
      </p:cxnSp>
      <p:sp>
        <p:nvSpPr>
          <p:cNvPr id="184" name="Google Shape;184;p42"/>
          <p:cNvSpPr/>
          <p:nvPr/>
        </p:nvSpPr>
        <p:spPr>
          <a:xfrm>
            <a:off x="3034400" y="132021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¿Qué son?</a:t>
            </a:r>
            <a:endParaRPr b="0" i="0" sz="1100" u="none" cap="none" strike="noStrike">
              <a:solidFill>
                <a:srgbClr val="222222"/>
              </a:solidFill>
              <a:latin typeface="Helvetica Neue"/>
              <a:ea typeface="Helvetica Neue"/>
              <a:cs typeface="Helvetica Neue"/>
              <a:sym typeface="Helvetica Neue"/>
            </a:endParaRPr>
          </a:p>
        </p:txBody>
      </p:sp>
      <p:cxnSp>
        <p:nvCxnSpPr>
          <p:cNvPr id="185" name="Google Shape;185;p42"/>
          <p:cNvCxnSpPr/>
          <p:nvPr/>
        </p:nvCxnSpPr>
        <p:spPr>
          <a:xfrm>
            <a:off x="2076075" y="1485513"/>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86" name="Google Shape;186;p42"/>
          <p:cNvSpPr/>
          <p:nvPr/>
        </p:nvSpPr>
        <p:spPr>
          <a:xfrm>
            <a:off x="3034400" y="1753063"/>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Modo de uso</a:t>
            </a:r>
            <a:endParaRPr b="0" i="0" sz="1100" u="none" cap="none" strike="noStrike">
              <a:solidFill>
                <a:srgbClr val="222222"/>
              </a:solidFill>
              <a:latin typeface="Helvetica Neue"/>
              <a:ea typeface="Helvetica Neue"/>
              <a:cs typeface="Helvetica Neue"/>
              <a:sym typeface="Helvetica Neue"/>
            </a:endParaRPr>
          </a:p>
        </p:txBody>
      </p:sp>
      <p:sp>
        <p:nvSpPr>
          <p:cNvPr id="187" name="Google Shape;187;p42"/>
          <p:cNvSpPr/>
          <p:nvPr/>
        </p:nvSpPr>
        <p:spPr>
          <a:xfrm>
            <a:off x="618500" y="22014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Helvetica Neue"/>
                <a:ea typeface="Helvetica Neue"/>
                <a:cs typeface="Helvetica Neue"/>
                <a:sym typeface="Helvetica Neue"/>
              </a:rPr>
              <a:t>jQuery</a:t>
            </a:r>
            <a:endParaRPr b="0" i="0" sz="1100" u="none" cap="none" strike="noStrike">
              <a:solidFill>
                <a:srgbClr val="FFFFFF"/>
              </a:solidFill>
              <a:latin typeface="Helvetica Neue"/>
              <a:ea typeface="Helvetica Neue"/>
              <a:cs typeface="Helvetica Neue"/>
              <a:sym typeface="Helvetica Neue"/>
            </a:endParaRPr>
          </a:p>
        </p:txBody>
      </p:sp>
      <p:cxnSp>
        <p:nvCxnSpPr>
          <p:cNvPr id="188" name="Google Shape;188;p42"/>
          <p:cNvCxnSpPr/>
          <p:nvPr/>
        </p:nvCxnSpPr>
        <p:spPr>
          <a:xfrm>
            <a:off x="1344950" y="2803878"/>
            <a:ext cx="0" cy="446100"/>
          </a:xfrm>
          <a:prstGeom prst="straightConnector1">
            <a:avLst/>
          </a:prstGeom>
          <a:noFill/>
          <a:ln cap="flat" cmpd="sng" w="9525">
            <a:solidFill>
              <a:srgbClr val="CCCCCC"/>
            </a:solidFill>
            <a:prstDash val="solid"/>
            <a:round/>
            <a:headEnd len="med" w="med" type="oval"/>
            <a:tailEnd len="med" w="med" type="oval"/>
          </a:ln>
        </p:spPr>
      </p:cxnSp>
      <p:cxnSp>
        <p:nvCxnSpPr>
          <p:cNvPr id="189" name="Google Shape;189;p42"/>
          <p:cNvCxnSpPr/>
          <p:nvPr/>
        </p:nvCxnSpPr>
        <p:spPr>
          <a:xfrm>
            <a:off x="1342475" y="1755378"/>
            <a:ext cx="0" cy="446100"/>
          </a:xfrm>
          <a:prstGeom prst="straightConnector1">
            <a:avLst/>
          </a:prstGeom>
          <a:noFill/>
          <a:ln cap="flat" cmpd="sng" w="9525">
            <a:solidFill>
              <a:srgbClr val="CCCCCC"/>
            </a:solidFill>
            <a:prstDash val="solid"/>
            <a:round/>
            <a:headEnd len="med" w="med" type="oval"/>
            <a:tailEnd len="med" w="med" type="oval"/>
          </a:ln>
        </p:spPr>
      </p:cxnSp>
      <p:cxnSp>
        <p:nvCxnSpPr>
          <p:cNvPr id="190" name="Google Shape;190;p42"/>
          <p:cNvCxnSpPr/>
          <p:nvPr/>
        </p:nvCxnSpPr>
        <p:spPr>
          <a:xfrm>
            <a:off x="2071400" y="2514638"/>
            <a:ext cx="958200" cy="0"/>
          </a:xfrm>
          <a:prstGeom prst="straightConnector1">
            <a:avLst/>
          </a:prstGeom>
          <a:noFill/>
          <a:ln cap="flat" cmpd="sng" w="9525">
            <a:solidFill>
              <a:srgbClr val="CCCCCC"/>
            </a:solidFill>
            <a:prstDash val="solid"/>
            <a:round/>
            <a:headEnd len="med" w="med" type="oval"/>
            <a:tailEnd len="med" w="med" type="oval"/>
          </a:ln>
        </p:spPr>
      </p:cxnSp>
      <p:sp>
        <p:nvSpPr>
          <p:cNvPr id="191" name="Google Shape;191;p42"/>
          <p:cNvSpPr/>
          <p:nvPr/>
        </p:nvSpPr>
        <p:spPr>
          <a:xfrm>
            <a:off x="3029725" y="2349338"/>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¿Qué son?</a:t>
            </a:r>
            <a:endParaRPr b="0" i="0" sz="1100" u="none" cap="none" strike="noStrike">
              <a:solidFill>
                <a:srgbClr val="222222"/>
              </a:solidFill>
              <a:latin typeface="Helvetica Neue"/>
              <a:ea typeface="Helvetica Neue"/>
              <a:cs typeface="Helvetica Neue"/>
              <a:sym typeface="Helvetica Neue"/>
            </a:endParaRPr>
          </a:p>
        </p:txBody>
      </p:sp>
      <p:cxnSp>
        <p:nvCxnSpPr>
          <p:cNvPr id="192" name="Google Shape;192;p42"/>
          <p:cNvCxnSpPr/>
          <p:nvPr/>
        </p:nvCxnSpPr>
        <p:spPr>
          <a:xfrm>
            <a:off x="2071400" y="2514638"/>
            <a:ext cx="958200" cy="430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93" name="Google Shape;193;p42"/>
          <p:cNvSpPr/>
          <p:nvPr/>
        </p:nvSpPr>
        <p:spPr>
          <a:xfrm>
            <a:off x="3029725" y="2782188"/>
            <a:ext cx="1548600" cy="330600"/>
          </a:xfrm>
          <a:prstGeom prst="rect">
            <a:avLst/>
          </a:prstGeom>
          <a:solidFill>
            <a:srgbClr val="3CEF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222222"/>
                </a:solidFill>
                <a:latin typeface="Helvetica Neue"/>
                <a:ea typeface="Helvetica Neue"/>
                <a:cs typeface="Helvetica Neue"/>
                <a:sym typeface="Helvetica Neue"/>
              </a:rPr>
              <a:t>¿Cómo cargarla?</a:t>
            </a:r>
            <a:endParaRPr b="0" i="0" sz="1100" u="none" cap="none" strike="noStrike">
              <a:solidFill>
                <a:srgbClr val="222222"/>
              </a:solidFill>
              <a:latin typeface="Helvetica Neue"/>
              <a:ea typeface="Helvetica Neue"/>
              <a:cs typeface="Helvetica Neue"/>
              <a:sym typeface="Helvetica Neue"/>
            </a:endParaRPr>
          </a:p>
        </p:txBody>
      </p:sp>
      <p:sp>
        <p:nvSpPr>
          <p:cNvPr id="194" name="Google Shape;194;p42"/>
          <p:cNvSpPr/>
          <p:nvPr/>
        </p:nvSpPr>
        <p:spPr>
          <a:xfrm>
            <a:off x="616025" y="3249975"/>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Helvetica Neue"/>
                <a:ea typeface="Helvetica Neue"/>
                <a:cs typeface="Helvetica Neue"/>
                <a:sym typeface="Helvetica Neue"/>
              </a:rPr>
              <a:t>Selectores</a:t>
            </a:r>
            <a:endParaRPr b="0" i="0" sz="1100" u="none" cap="none" strike="noStrike">
              <a:solidFill>
                <a:srgbClr val="FFFFFF"/>
              </a:solidFill>
              <a:latin typeface="Helvetica Neue"/>
              <a:ea typeface="Helvetica Neue"/>
              <a:cs typeface="Helvetica Neue"/>
              <a:sym typeface="Helvetica Neue"/>
            </a:endParaRPr>
          </a:p>
        </p:txBody>
      </p:sp>
      <p:sp>
        <p:nvSpPr>
          <p:cNvPr id="195" name="Google Shape;195;p42"/>
          <p:cNvSpPr/>
          <p:nvPr/>
        </p:nvSpPr>
        <p:spPr>
          <a:xfrm>
            <a:off x="616025" y="4236650"/>
            <a:ext cx="1452900" cy="602400"/>
          </a:xfrm>
          <a:prstGeom prst="rect">
            <a:avLst/>
          </a:prstGeom>
          <a:solidFill>
            <a:srgbClr val="434343"/>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b="0" i="0" lang="en-GB" sz="1100" u="none" cap="none" strike="noStrike">
                <a:solidFill>
                  <a:srgbClr val="FFFFFF"/>
                </a:solidFill>
                <a:latin typeface="Helvetica Neue"/>
                <a:ea typeface="Helvetica Neue"/>
                <a:cs typeface="Helvetica Neue"/>
                <a:sym typeface="Helvetica Neue"/>
              </a:rPr>
              <a:t>Modificar DOM</a:t>
            </a:r>
            <a:endParaRPr b="0" i="0" sz="1100" u="none" cap="none" strike="noStrike">
              <a:solidFill>
                <a:srgbClr val="FFFFFF"/>
              </a:solidFill>
              <a:latin typeface="Helvetica Neue"/>
              <a:ea typeface="Helvetica Neue"/>
              <a:cs typeface="Helvetica Neue"/>
              <a:sym typeface="Helvetica Neue"/>
            </a:endParaRPr>
          </a:p>
        </p:txBody>
      </p:sp>
      <p:cxnSp>
        <p:nvCxnSpPr>
          <p:cNvPr id="196" name="Google Shape;196;p42"/>
          <p:cNvCxnSpPr/>
          <p:nvPr/>
        </p:nvCxnSpPr>
        <p:spPr>
          <a:xfrm>
            <a:off x="1342475" y="3790553"/>
            <a:ext cx="0" cy="446100"/>
          </a:xfrm>
          <a:prstGeom prst="straightConnector1">
            <a:avLst/>
          </a:prstGeom>
          <a:noFill/>
          <a:ln cap="flat" cmpd="sng" w="9525">
            <a:solidFill>
              <a:srgbClr val="CCCCCC"/>
            </a:solidFill>
            <a:prstDash val="solid"/>
            <a:round/>
            <a:headEnd len="med" w="med" type="oval"/>
            <a:tailEnd len="med" w="med" type="oval"/>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96"/>
          <p:cNvSpPr txBox="1"/>
          <p:nvPr/>
        </p:nvSpPr>
        <p:spPr>
          <a:xfrm>
            <a:off x="7003450" y="56375"/>
            <a:ext cx="1959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200">
                <a:latin typeface="Anton"/>
                <a:ea typeface="Anton"/>
                <a:cs typeface="Anton"/>
                <a:sym typeface="Anton"/>
              </a:rPr>
              <a:t>EJEMPLO APLICADO:</a:t>
            </a:r>
            <a:endParaRPr i="1" sz="3200">
              <a:latin typeface="Anton"/>
              <a:ea typeface="Anton"/>
              <a:cs typeface="Anton"/>
              <a:sym typeface="Anton"/>
            </a:endParaRPr>
          </a:p>
          <a:p>
            <a:pPr indent="0" lvl="0" marL="0" rtl="0" algn="ctr">
              <a:spcBef>
                <a:spcPts val="0"/>
              </a:spcBef>
              <a:spcAft>
                <a:spcPts val="0"/>
              </a:spcAft>
              <a:buNone/>
            </a:pPr>
            <a:r>
              <a:rPr i="1" lang="en-GB" sz="3200">
                <a:latin typeface="Anton"/>
                <a:ea typeface="Anton"/>
                <a:cs typeface="Anton"/>
                <a:sym typeface="Anton"/>
              </a:rPr>
              <a:t>ASOCIAR</a:t>
            </a:r>
            <a:endParaRPr i="1" sz="3200">
              <a:latin typeface="Anton"/>
              <a:ea typeface="Anton"/>
              <a:cs typeface="Anton"/>
              <a:sym typeface="Anton"/>
            </a:endParaRPr>
          </a:p>
          <a:p>
            <a:pPr indent="0" lvl="0" marL="0" rtl="0" algn="ctr">
              <a:spcBef>
                <a:spcPts val="0"/>
              </a:spcBef>
              <a:spcAft>
                <a:spcPts val="0"/>
              </a:spcAft>
              <a:buNone/>
            </a:pPr>
            <a:r>
              <a:rPr i="1" lang="en-GB" sz="3200">
                <a:latin typeface="Anton"/>
                <a:ea typeface="Anton"/>
                <a:cs typeface="Anton"/>
                <a:sym typeface="Anton"/>
              </a:rPr>
              <a:t>EVENTO A BOTÓN CREADO</a:t>
            </a:r>
            <a:endParaRPr i="1" sz="3200">
              <a:latin typeface="Anton"/>
              <a:ea typeface="Anton"/>
              <a:cs typeface="Anton"/>
              <a:sym typeface="Anton"/>
            </a:endParaRPr>
          </a:p>
        </p:txBody>
      </p:sp>
      <p:sp>
        <p:nvSpPr>
          <p:cNvPr id="668" name="Google Shape;668;p96"/>
          <p:cNvSpPr txBox="1"/>
          <p:nvPr/>
        </p:nvSpPr>
        <p:spPr>
          <a:xfrm>
            <a:off x="0" y="0"/>
            <a:ext cx="69192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None/>
            </a:pPr>
            <a:r>
              <a:rPr lang="en-GB" sz="1200">
                <a:solidFill>
                  <a:srgbClr val="6272A4"/>
                </a:solidFill>
                <a:latin typeface="Courier New"/>
                <a:ea typeface="Courier New"/>
                <a:cs typeface="Courier New"/>
                <a:sym typeface="Courier New"/>
              </a:rPr>
              <a:t>// Array de objetos para agregar información al DOM.</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FF79C6"/>
                </a:solidFill>
                <a:latin typeface="Courier New"/>
                <a:ea typeface="Courier New"/>
                <a:cs typeface="Courier New"/>
                <a:sym typeface="Courier New"/>
              </a:rPr>
              <a:t>const</a:t>
            </a: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productos</a:t>
            </a: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 id</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1</a:t>
            </a:r>
            <a:r>
              <a:rPr lang="en-GB" sz="1200">
                <a:solidFill>
                  <a:srgbClr val="F8F8F2"/>
                </a:solidFill>
                <a:latin typeface="Courier New"/>
                <a:ea typeface="Courier New"/>
                <a:cs typeface="Courier New"/>
                <a:sym typeface="Courier New"/>
              </a:rPr>
              <a:t>,  nombre</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Arroz</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precio</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125</a:t>
            </a:r>
            <a:r>
              <a:rPr lang="en-GB"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F8F8F2"/>
                </a:solidFill>
                <a:latin typeface="Courier New"/>
                <a:ea typeface="Courier New"/>
                <a:cs typeface="Courier New"/>
                <a:sym typeface="Courier New"/>
              </a:rPr>
              <a:t>{  id</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2</a:t>
            </a:r>
            <a:r>
              <a:rPr lang="en-GB" sz="1200">
                <a:solidFill>
                  <a:srgbClr val="F8F8F2"/>
                </a:solidFill>
                <a:latin typeface="Courier New"/>
                <a:ea typeface="Courier New"/>
                <a:cs typeface="Courier New"/>
                <a:sym typeface="Courier New"/>
              </a:rPr>
              <a:t>,  nombre</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Fideo</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precio</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70</a:t>
            </a:r>
            <a:r>
              <a:rPr lang="en-GB"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F8F8F2"/>
                </a:solidFill>
                <a:latin typeface="Courier New"/>
                <a:ea typeface="Courier New"/>
                <a:cs typeface="Courier New"/>
                <a:sym typeface="Courier New"/>
              </a:rPr>
              <a:t>{  id</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3</a:t>
            </a:r>
            <a:r>
              <a:rPr lang="en-GB" sz="1200">
                <a:solidFill>
                  <a:srgbClr val="F8F8F2"/>
                </a:solidFill>
                <a:latin typeface="Courier New"/>
                <a:ea typeface="Courier New"/>
                <a:cs typeface="Courier New"/>
                <a:sym typeface="Courier New"/>
              </a:rPr>
              <a:t>,  nombre</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Pan</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 precio</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50</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F8F8F2"/>
                </a:solidFill>
                <a:latin typeface="Courier New"/>
                <a:ea typeface="Courier New"/>
                <a:cs typeface="Courier New"/>
                <a:sym typeface="Courier New"/>
              </a:rPr>
              <a:t>{  id</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4</a:t>
            </a:r>
            <a:r>
              <a:rPr lang="en-GB" sz="1200">
                <a:solidFill>
                  <a:srgbClr val="F8F8F2"/>
                </a:solidFill>
                <a:latin typeface="Courier New"/>
                <a:ea typeface="Courier New"/>
                <a:cs typeface="Courier New"/>
                <a:sym typeface="Courier New"/>
              </a:rPr>
              <a:t>,  nombre</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Flan</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 precio</a:t>
            </a:r>
            <a:r>
              <a:rPr lang="en-GB" sz="1200">
                <a:solidFill>
                  <a:srgbClr val="FF79C6"/>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100</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6272A4"/>
                </a:solidFill>
                <a:latin typeface="Courier New"/>
                <a:ea typeface="Courier New"/>
                <a:cs typeface="Courier New"/>
                <a:sym typeface="Courier New"/>
              </a:rPr>
              <a:t>// Recorremos el array con for..of</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FF79C6"/>
                </a:solidFill>
                <a:latin typeface="Courier New"/>
                <a:ea typeface="Courier New"/>
                <a:cs typeface="Courier New"/>
                <a:sym typeface="Courier New"/>
              </a:rPr>
              <a:t>for</a:t>
            </a: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const</a:t>
            </a: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producto</a:t>
            </a: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of</a:t>
            </a: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productos</a:t>
            </a:r>
            <a:r>
              <a:rPr lang="en-GB"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F8F8F2"/>
                </a:solidFill>
                <a:latin typeface="Courier New"/>
                <a:ea typeface="Courier New"/>
                <a:cs typeface="Courier New"/>
                <a:sym typeface="Courier New"/>
              </a:rPr>
              <a:t>    </a:t>
            </a:r>
            <a:r>
              <a:rPr lang="en-GB" sz="1200">
                <a:solidFill>
                  <a:srgbClr val="6272A4"/>
                </a:solidFill>
                <a:latin typeface="Courier New"/>
                <a:ea typeface="Courier New"/>
                <a:cs typeface="Courier New"/>
                <a:sym typeface="Courier New"/>
              </a:rPr>
              <a:t>//Por cada producto además de los datos agregamos un botón </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F8F8F2"/>
                </a:solidFill>
                <a:latin typeface="Courier New"/>
                <a:ea typeface="Courier New"/>
                <a:cs typeface="Courier New"/>
                <a:sym typeface="Courier New"/>
              </a:rPr>
              <a:t>    </a:t>
            </a:r>
            <a:r>
              <a:rPr lang="en-GB" sz="1200">
                <a:solidFill>
                  <a:srgbClr val="50FA7B"/>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#app</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r>
              <a:rPr lang="en-GB" sz="1200">
                <a:solidFill>
                  <a:srgbClr val="50FA7B"/>
                </a:solidFill>
                <a:latin typeface="Courier New"/>
                <a:ea typeface="Courier New"/>
                <a:cs typeface="Courier New"/>
                <a:sym typeface="Courier New"/>
              </a:rPr>
              <a:t>append</a:t>
            </a:r>
            <a:r>
              <a:rPr lang="en-GB" sz="1200">
                <a:solidFill>
                  <a:srgbClr val="F8F8F2"/>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`&lt;div&gt;</a:t>
            </a:r>
            <a:endParaRPr sz="120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F1FA8C"/>
                </a:solidFill>
                <a:latin typeface="Courier New"/>
                <a:ea typeface="Courier New"/>
                <a:cs typeface="Courier New"/>
                <a:sym typeface="Courier New"/>
              </a:rPr>
              <a:t>                        &lt;h4&gt;  Producto: </a:t>
            </a:r>
            <a:r>
              <a:rPr lang="en-GB" sz="1200">
                <a:solidFill>
                  <a:srgbClr val="FF79C6"/>
                </a:solidFill>
                <a:latin typeface="Courier New"/>
                <a:ea typeface="Courier New"/>
                <a:cs typeface="Courier New"/>
                <a:sym typeface="Courier New"/>
              </a:rPr>
              <a:t>${</a:t>
            </a:r>
            <a:r>
              <a:rPr lang="en-GB" sz="1200">
                <a:solidFill>
                  <a:srgbClr val="BD93F9"/>
                </a:solidFill>
                <a:latin typeface="Courier New"/>
                <a:ea typeface="Courier New"/>
                <a:cs typeface="Courier New"/>
                <a:sym typeface="Courier New"/>
              </a:rPr>
              <a:t>producto</a:t>
            </a:r>
            <a:r>
              <a:rPr lang="en-GB" sz="1200">
                <a:solidFill>
                  <a:srgbClr val="F8F8F2"/>
                </a:solidFill>
                <a:latin typeface="Courier New"/>
                <a:ea typeface="Courier New"/>
                <a:cs typeface="Courier New"/>
                <a:sym typeface="Courier New"/>
              </a:rPr>
              <a:t>.nombre</a:t>
            </a:r>
            <a:r>
              <a:rPr lang="en-GB" sz="1200">
                <a:solidFill>
                  <a:srgbClr val="FF79C6"/>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&lt;/h4&gt;</a:t>
            </a:r>
            <a:endParaRPr sz="120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F1FA8C"/>
                </a:solidFill>
                <a:latin typeface="Courier New"/>
                <a:ea typeface="Courier New"/>
                <a:cs typeface="Courier New"/>
                <a:sym typeface="Courier New"/>
              </a:rPr>
              <a:t>                        &lt;b&gt; $ </a:t>
            </a:r>
            <a:r>
              <a:rPr lang="en-GB" sz="1200">
                <a:solidFill>
                  <a:srgbClr val="FF79C6"/>
                </a:solidFill>
                <a:latin typeface="Courier New"/>
                <a:ea typeface="Courier New"/>
                <a:cs typeface="Courier New"/>
                <a:sym typeface="Courier New"/>
              </a:rPr>
              <a:t>${</a:t>
            </a:r>
            <a:r>
              <a:rPr lang="en-GB" sz="1200">
                <a:solidFill>
                  <a:srgbClr val="BD93F9"/>
                </a:solidFill>
                <a:latin typeface="Courier New"/>
                <a:ea typeface="Courier New"/>
                <a:cs typeface="Courier New"/>
                <a:sym typeface="Courier New"/>
              </a:rPr>
              <a:t>producto</a:t>
            </a:r>
            <a:r>
              <a:rPr lang="en-GB" sz="1200">
                <a:solidFill>
                  <a:srgbClr val="F8F8F2"/>
                </a:solidFill>
                <a:latin typeface="Courier New"/>
                <a:ea typeface="Courier New"/>
                <a:cs typeface="Courier New"/>
                <a:sym typeface="Courier New"/>
              </a:rPr>
              <a:t>.precio</a:t>
            </a:r>
            <a:r>
              <a:rPr lang="en-GB" sz="1200">
                <a:solidFill>
                  <a:srgbClr val="FF79C6"/>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&lt;/b&gt;</a:t>
            </a:r>
            <a:endParaRPr sz="120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F1FA8C"/>
                </a:solidFill>
                <a:latin typeface="Courier New"/>
                <a:ea typeface="Courier New"/>
                <a:cs typeface="Courier New"/>
                <a:sym typeface="Courier New"/>
              </a:rPr>
              <a:t>                        &lt;button id="btn</a:t>
            </a:r>
            <a:r>
              <a:rPr lang="en-GB" sz="1200">
                <a:solidFill>
                  <a:srgbClr val="FF79C6"/>
                </a:solidFill>
                <a:latin typeface="Courier New"/>
                <a:ea typeface="Courier New"/>
                <a:cs typeface="Courier New"/>
                <a:sym typeface="Courier New"/>
              </a:rPr>
              <a:t>${</a:t>
            </a:r>
            <a:r>
              <a:rPr lang="en-GB" sz="1200">
                <a:solidFill>
                  <a:srgbClr val="BD93F9"/>
                </a:solidFill>
                <a:latin typeface="Courier New"/>
                <a:ea typeface="Courier New"/>
                <a:cs typeface="Courier New"/>
                <a:sym typeface="Courier New"/>
              </a:rPr>
              <a:t>producto</a:t>
            </a:r>
            <a:r>
              <a:rPr lang="en-GB" sz="1200">
                <a:solidFill>
                  <a:srgbClr val="F8F8F2"/>
                </a:solidFill>
                <a:latin typeface="Courier New"/>
                <a:ea typeface="Courier New"/>
                <a:cs typeface="Courier New"/>
                <a:sym typeface="Courier New"/>
              </a:rPr>
              <a:t>.id</a:t>
            </a:r>
            <a:r>
              <a:rPr lang="en-GB" sz="1200">
                <a:solidFill>
                  <a:srgbClr val="FF79C6"/>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"&gt;Comprar&lt;/button&gt;</a:t>
            </a:r>
            <a:endParaRPr sz="120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F1FA8C"/>
                </a:solidFill>
                <a:latin typeface="Courier New"/>
                <a:ea typeface="Courier New"/>
                <a:cs typeface="Courier New"/>
                <a:sym typeface="Courier New"/>
              </a:rPr>
              <a:t>                        &lt;/div&gt;`</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F8F8F2"/>
                </a:solidFill>
                <a:latin typeface="Courier New"/>
                <a:ea typeface="Courier New"/>
                <a:cs typeface="Courier New"/>
                <a:sym typeface="Courier New"/>
              </a:rPr>
              <a:t>    </a:t>
            </a:r>
            <a:r>
              <a:rPr lang="en-GB" sz="1200">
                <a:solidFill>
                  <a:srgbClr val="6272A4"/>
                </a:solidFill>
                <a:latin typeface="Courier New"/>
                <a:ea typeface="Courier New"/>
                <a:cs typeface="Courier New"/>
                <a:sym typeface="Courier New"/>
              </a:rPr>
              <a:t>//Asociamos el evento a botón recién creado.</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F8F8F2"/>
                </a:solidFill>
                <a:latin typeface="Courier New"/>
                <a:ea typeface="Courier New"/>
                <a:cs typeface="Courier New"/>
                <a:sym typeface="Courier New"/>
              </a:rPr>
              <a:t>    </a:t>
            </a:r>
            <a:r>
              <a:rPr lang="en-GB" sz="1200">
                <a:solidFill>
                  <a:srgbClr val="50FA7B"/>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`#btn</a:t>
            </a:r>
            <a:r>
              <a:rPr lang="en-GB" sz="1200">
                <a:solidFill>
                  <a:srgbClr val="FF79C6"/>
                </a:solidFill>
                <a:latin typeface="Courier New"/>
                <a:ea typeface="Courier New"/>
                <a:cs typeface="Courier New"/>
                <a:sym typeface="Courier New"/>
              </a:rPr>
              <a:t>${</a:t>
            </a:r>
            <a:r>
              <a:rPr lang="en-GB" sz="1200">
                <a:solidFill>
                  <a:srgbClr val="BD93F9"/>
                </a:solidFill>
                <a:latin typeface="Courier New"/>
                <a:ea typeface="Courier New"/>
                <a:cs typeface="Courier New"/>
                <a:sym typeface="Courier New"/>
              </a:rPr>
              <a:t>producto</a:t>
            </a:r>
            <a:r>
              <a:rPr lang="en-GB" sz="1200">
                <a:solidFill>
                  <a:srgbClr val="F8F8F2"/>
                </a:solidFill>
                <a:latin typeface="Courier New"/>
                <a:ea typeface="Courier New"/>
                <a:cs typeface="Courier New"/>
                <a:sym typeface="Courier New"/>
              </a:rPr>
              <a:t>.id</a:t>
            </a:r>
            <a:r>
              <a:rPr lang="en-GB" sz="1200">
                <a:solidFill>
                  <a:srgbClr val="FF79C6"/>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r>
              <a:rPr lang="en-GB" sz="1200">
                <a:solidFill>
                  <a:srgbClr val="50FA7B"/>
                </a:solidFill>
                <a:latin typeface="Courier New"/>
                <a:ea typeface="Courier New"/>
                <a:cs typeface="Courier New"/>
                <a:sym typeface="Courier New"/>
              </a:rPr>
              <a:t>on</a:t>
            </a:r>
            <a:r>
              <a:rPr lang="en-GB" sz="1200">
                <a:solidFill>
                  <a:srgbClr val="F8F8F2"/>
                </a:solidFill>
                <a:latin typeface="Courier New"/>
                <a:ea typeface="Courier New"/>
                <a:cs typeface="Courier New"/>
                <a:sym typeface="Courier New"/>
              </a:rPr>
              <a:t>(</a:t>
            </a:r>
            <a:r>
              <a:rPr lang="en-GB" sz="1200">
                <a:solidFill>
                  <a:srgbClr val="E9F284"/>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click</a:t>
            </a:r>
            <a:r>
              <a:rPr lang="en-GB" sz="1200">
                <a:solidFill>
                  <a:srgbClr val="E9F284"/>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 </a:t>
            </a:r>
            <a:r>
              <a:rPr lang="en-GB" sz="1200">
                <a:solidFill>
                  <a:srgbClr val="FF79C6"/>
                </a:solidFill>
                <a:latin typeface="Courier New"/>
                <a:ea typeface="Courier New"/>
                <a:cs typeface="Courier New"/>
                <a:sym typeface="Courier New"/>
              </a:rPr>
              <a:t>function</a:t>
            </a:r>
            <a:r>
              <a:rPr lang="en-GB" sz="1200">
                <a:solidFill>
                  <a:srgbClr val="F8F8F2"/>
                </a:solidFill>
                <a:latin typeface="Courier New"/>
                <a:ea typeface="Courier New"/>
                <a:cs typeface="Courier New"/>
                <a:sym typeface="Courier New"/>
              </a:rPr>
              <a:t> ()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F8F8F2"/>
                </a:solidFill>
                <a:latin typeface="Courier New"/>
                <a:ea typeface="Courier New"/>
                <a:cs typeface="Courier New"/>
                <a:sym typeface="Courier New"/>
              </a:rPr>
              <a:t>        </a:t>
            </a:r>
            <a:r>
              <a:rPr lang="en-GB" sz="1200">
                <a:solidFill>
                  <a:srgbClr val="BD93F9"/>
                </a:solidFill>
                <a:latin typeface="Courier New"/>
                <a:ea typeface="Courier New"/>
                <a:cs typeface="Courier New"/>
                <a:sym typeface="Courier New"/>
              </a:rPr>
              <a:t>console</a:t>
            </a:r>
            <a:r>
              <a:rPr lang="en-GB" sz="1200">
                <a:solidFill>
                  <a:srgbClr val="F8F8F2"/>
                </a:solidFill>
                <a:latin typeface="Courier New"/>
                <a:ea typeface="Courier New"/>
                <a:cs typeface="Courier New"/>
                <a:sym typeface="Courier New"/>
              </a:rPr>
              <a:t>.</a:t>
            </a:r>
            <a:r>
              <a:rPr lang="en-GB" sz="1200">
                <a:solidFill>
                  <a:srgbClr val="50FA7B"/>
                </a:solidFill>
                <a:latin typeface="Courier New"/>
                <a:ea typeface="Courier New"/>
                <a:cs typeface="Courier New"/>
                <a:sym typeface="Courier New"/>
              </a:rPr>
              <a:t>log</a:t>
            </a:r>
            <a:r>
              <a:rPr lang="en-GB" sz="1200">
                <a:solidFill>
                  <a:srgbClr val="F8F8F2"/>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`Compreaste </a:t>
            </a:r>
            <a:r>
              <a:rPr lang="en-GB" sz="1200">
                <a:solidFill>
                  <a:srgbClr val="FF79C6"/>
                </a:solidFill>
                <a:latin typeface="Courier New"/>
                <a:ea typeface="Courier New"/>
                <a:cs typeface="Courier New"/>
                <a:sym typeface="Courier New"/>
              </a:rPr>
              <a:t>${</a:t>
            </a:r>
            <a:r>
              <a:rPr lang="en-GB" sz="1200">
                <a:solidFill>
                  <a:srgbClr val="BD93F9"/>
                </a:solidFill>
                <a:latin typeface="Courier New"/>
                <a:ea typeface="Courier New"/>
                <a:cs typeface="Courier New"/>
                <a:sym typeface="Courier New"/>
              </a:rPr>
              <a:t>producto</a:t>
            </a:r>
            <a:r>
              <a:rPr lang="en-GB" sz="1200">
                <a:solidFill>
                  <a:srgbClr val="F8F8F2"/>
                </a:solidFill>
                <a:latin typeface="Courier New"/>
                <a:ea typeface="Courier New"/>
                <a:cs typeface="Courier New"/>
                <a:sym typeface="Courier New"/>
              </a:rPr>
              <a:t>.nombre</a:t>
            </a:r>
            <a:r>
              <a:rPr lang="en-GB" sz="1200">
                <a:solidFill>
                  <a:srgbClr val="FF79C6"/>
                </a:solidFill>
                <a:latin typeface="Courier New"/>
                <a:ea typeface="Courier New"/>
                <a:cs typeface="Courier New"/>
                <a:sym typeface="Courier New"/>
              </a:rPr>
              <a:t>}</a:t>
            </a:r>
            <a:r>
              <a:rPr lang="en-GB" sz="1200">
                <a:solidFill>
                  <a:srgbClr val="F1FA8C"/>
                </a:solidFill>
                <a:latin typeface="Courier New"/>
                <a:ea typeface="Courier New"/>
                <a:cs typeface="Courier New"/>
                <a:sym typeface="Courier New"/>
              </a:rPr>
              <a:t>`</a:t>
            </a: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F8F8F2"/>
                </a:solidFill>
                <a:latin typeface="Courier New"/>
                <a:ea typeface="Courier New"/>
                <a:cs typeface="Courier New"/>
                <a:sym typeface="Courier New"/>
              </a:rPr>
              <a:t>    });</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GB" sz="1200">
                <a:solidFill>
                  <a:srgbClr val="F8F8F2"/>
                </a:solidFill>
                <a:latin typeface="Courier New"/>
                <a:ea typeface="Courier New"/>
                <a:cs typeface="Courier New"/>
                <a:sym typeface="Courier New"/>
              </a:rPr>
              <a:t>}</a:t>
            </a:r>
            <a:endParaRPr sz="120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50FA7B"/>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0629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p:txBody>
      </p:sp>
      <p:pic>
        <p:nvPicPr>
          <p:cNvPr id="669" name="Google Shape;669;p96"/>
          <p:cNvPicPr preferRelativeResize="0"/>
          <p:nvPr/>
        </p:nvPicPr>
        <p:blipFill>
          <a:blip r:embed="rId3">
            <a:alphaModFix/>
          </a:blip>
          <a:stretch>
            <a:fillRect/>
          </a:stretch>
        </p:blipFill>
        <p:spPr>
          <a:xfrm>
            <a:off x="7567925" y="4659625"/>
            <a:ext cx="1186526" cy="3306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0FF00"/>
            </a:gs>
            <a:gs pos="100000">
              <a:srgbClr val="3CEFAB"/>
            </a:gs>
          </a:gsLst>
          <a:lin ang="10800025" scaled="0"/>
        </a:gradFill>
      </p:bgPr>
    </p:bg>
    <p:spTree>
      <p:nvGrpSpPr>
        <p:cNvPr id="673" name="Shape 673"/>
        <p:cNvGrpSpPr/>
        <p:nvPr/>
      </p:nvGrpSpPr>
      <p:grpSpPr>
        <a:xfrm>
          <a:off x="0" y="0"/>
          <a:ext cx="0" cy="0"/>
          <a:chOff x="0" y="0"/>
          <a:chExt cx="0" cy="0"/>
        </a:xfrm>
      </p:grpSpPr>
      <p:sp>
        <p:nvSpPr>
          <p:cNvPr id="674" name="Google Shape;674;p97"/>
          <p:cNvSpPr txBox="1"/>
          <p:nvPr/>
        </p:nvSpPr>
        <p:spPr>
          <a:xfrm>
            <a:off x="1807800" y="2077200"/>
            <a:ext cx="55284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latin typeface="Anton"/>
                <a:ea typeface="Anton"/>
                <a:cs typeface="Anton"/>
                <a:sym typeface="Anton"/>
              </a:rPr>
              <a:t>¡VAMOS A PRACTICAR LO VISTO!</a:t>
            </a:r>
            <a:endParaRPr b="0" i="1" sz="3600" u="none" cap="none" strike="noStrike">
              <a:solidFill>
                <a:srgbClr val="000000"/>
              </a:solidFill>
              <a:latin typeface="Anton"/>
              <a:ea typeface="Anton"/>
              <a:cs typeface="Anton"/>
              <a:sym typeface="Anton"/>
            </a:endParaRPr>
          </a:p>
        </p:txBody>
      </p:sp>
      <p:pic>
        <p:nvPicPr>
          <p:cNvPr id="675" name="Google Shape;675;p9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676" name="Google Shape;676;p97"/>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0" name="Shape 680"/>
        <p:cNvGrpSpPr/>
        <p:nvPr/>
      </p:nvGrpSpPr>
      <p:grpSpPr>
        <a:xfrm>
          <a:off x="0" y="0"/>
          <a:ext cx="0" cy="0"/>
          <a:chOff x="0" y="0"/>
          <a:chExt cx="0" cy="0"/>
        </a:xfrm>
      </p:grpSpPr>
      <p:sp>
        <p:nvSpPr>
          <p:cNvPr id="681" name="Google Shape;681;p98"/>
          <p:cNvSpPr txBox="1"/>
          <p:nvPr/>
        </p:nvSpPr>
        <p:spPr>
          <a:xfrm>
            <a:off x="2657700" y="2394100"/>
            <a:ext cx="38286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6000"/>
              <a:buFont typeface="Arial"/>
              <a:buNone/>
            </a:pPr>
            <a:r>
              <a:rPr b="0" i="0" lang="en-GB" sz="6000" u="none" cap="none" strike="noStrike">
                <a:solidFill>
                  <a:srgbClr val="E8E7E3"/>
                </a:solidFill>
                <a:latin typeface="Arial"/>
                <a:ea typeface="Arial"/>
                <a:cs typeface="Arial"/>
                <a:sym typeface="Arial"/>
              </a:rPr>
              <a:t>☕ </a:t>
            </a:r>
            <a:endParaRPr b="0" i="0" sz="6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6000"/>
              <a:buFont typeface="Arial"/>
              <a:buNone/>
            </a:pPr>
            <a:r>
              <a:rPr b="0" i="1" lang="en-GB" sz="6000" u="none" cap="none" strike="noStrike">
                <a:solidFill>
                  <a:srgbClr val="E0FF00"/>
                </a:solidFill>
                <a:latin typeface="Anton"/>
                <a:ea typeface="Anton"/>
                <a:cs typeface="Anton"/>
                <a:sym typeface="Anton"/>
              </a:rPr>
              <a:t>BREAK</a:t>
            </a:r>
            <a:endParaRPr b="0" i="1" sz="6000" u="none" cap="none" strike="noStrike">
              <a:solidFill>
                <a:srgbClr val="E0FF00"/>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t/>
            </a:r>
            <a:endParaRPr b="0" i="0" sz="2100" u="none" cap="none" strike="noStrike">
              <a:solidFill>
                <a:schemeClr val="lt1"/>
              </a:solidFill>
              <a:latin typeface="Anton"/>
              <a:ea typeface="Anton"/>
              <a:cs typeface="Anton"/>
              <a:sym typeface="Anton"/>
            </a:endParaRPr>
          </a:p>
          <a:p>
            <a:pPr indent="0" lvl="0" marL="0" marR="0" rtl="0" algn="ctr">
              <a:lnSpc>
                <a:spcPct val="100000"/>
              </a:lnSpc>
              <a:spcBef>
                <a:spcPts val="0"/>
              </a:spcBef>
              <a:spcAft>
                <a:spcPts val="0"/>
              </a:spcAft>
              <a:buClr>
                <a:srgbClr val="000000"/>
              </a:buClr>
              <a:buSzPts val="2100"/>
              <a:buFont typeface="Arial"/>
              <a:buNone/>
            </a:pPr>
            <a:r>
              <a:rPr b="0" i="0" lang="en-GB" sz="2100" u="none" cap="none" strike="noStrike">
                <a:solidFill>
                  <a:schemeClr val="lt1"/>
                </a:solidFill>
                <a:latin typeface="Anton"/>
                <a:ea typeface="Anton"/>
                <a:cs typeface="Anton"/>
                <a:sym typeface="Anton"/>
              </a:rPr>
              <a:t>¡5/10 MINUTOS Y VOLVEMOS!</a:t>
            </a:r>
            <a:endParaRPr b="0" i="0" sz="2100" u="none" cap="none" strike="noStrike">
              <a:solidFill>
                <a:schemeClr val="lt1"/>
              </a:solidFill>
              <a:latin typeface="Anton"/>
              <a:ea typeface="Anton"/>
              <a:cs typeface="Anton"/>
              <a:sym typeface="Anton"/>
            </a:endParaRPr>
          </a:p>
          <a:p>
            <a:pPr indent="0" lvl="0" marL="0" marR="0" rtl="0" algn="l">
              <a:lnSpc>
                <a:spcPct val="100000"/>
              </a:lnSpc>
              <a:spcBef>
                <a:spcPts val="0"/>
              </a:spcBef>
              <a:spcAft>
                <a:spcPts val="0"/>
              </a:spcAft>
              <a:buClr>
                <a:srgbClr val="000000"/>
              </a:buClr>
              <a:buSzPts val="4000"/>
              <a:buFont typeface="Arial"/>
              <a:buNone/>
            </a:pPr>
            <a:r>
              <a:t/>
            </a:r>
            <a:endParaRPr b="0" i="1" sz="4000" u="none" cap="none" strike="noStrike">
              <a:solidFill>
                <a:srgbClr val="E0FF00"/>
              </a:solidFill>
              <a:latin typeface="Anton"/>
              <a:ea typeface="Anton"/>
              <a:cs typeface="Anton"/>
              <a:sym typeface="Anton"/>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5" name="Shape 685"/>
        <p:cNvGrpSpPr/>
        <p:nvPr/>
      </p:nvGrpSpPr>
      <p:grpSpPr>
        <a:xfrm>
          <a:off x="0" y="0"/>
          <a:ext cx="0" cy="0"/>
          <a:chOff x="0" y="0"/>
          <a:chExt cx="0" cy="0"/>
        </a:xfrm>
      </p:grpSpPr>
      <p:sp>
        <p:nvSpPr>
          <p:cNvPr id="686" name="Google Shape;686;p99"/>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MÉTODOS SHORTCUT</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00"/>
          <p:cNvSpPr txBox="1"/>
          <p:nvPr/>
        </p:nvSpPr>
        <p:spPr>
          <a:xfrm>
            <a:off x="650700" y="951525"/>
            <a:ext cx="7842600" cy="1622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rgbClr val="E0FF00"/>
                </a:highlight>
                <a:latin typeface="Helvetica Neue Light"/>
                <a:ea typeface="Helvetica Neue Light"/>
                <a:cs typeface="Helvetica Neue Light"/>
                <a:sym typeface="Helvetica Neue Light"/>
              </a:rPr>
              <a:t>Este método click() es un atajo para .on( "click", manejador )</a:t>
            </a:r>
            <a:r>
              <a:rPr lang="en-GB" sz="1800">
                <a:solidFill>
                  <a:schemeClr val="dk1"/>
                </a:solidFill>
                <a:highlight>
                  <a:srgbClr val="FFFFFF"/>
                </a:highlight>
                <a:latin typeface="Helvetica Neue Light"/>
                <a:ea typeface="Helvetica Neue Light"/>
                <a:cs typeface="Helvetica Neue Light"/>
                <a:sym typeface="Helvetica Neue Light"/>
              </a:rPr>
              <a:t>.  El evento click se dispara cuando el puntero del ratón está sobre el elemento, y el botón del ratón se presiona y se suelta. Cualquier elemento HTML puede recibir este evento.</a:t>
            </a:r>
            <a:endParaRPr sz="1800">
              <a:solidFill>
                <a:schemeClr val="dk1"/>
              </a:solidFill>
              <a:highlight>
                <a:srgbClr val="FFFFFF"/>
              </a:highlight>
              <a:latin typeface="Helvetica Neue Light"/>
              <a:ea typeface="Helvetica Neue Light"/>
              <a:cs typeface="Helvetica Neue Light"/>
              <a:sym typeface="Helvetica Neue Light"/>
            </a:endParaRPr>
          </a:p>
        </p:txBody>
      </p:sp>
      <p:sp>
        <p:nvSpPr>
          <p:cNvPr id="692" name="Google Shape;692;p100"/>
          <p:cNvSpPr txBox="1"/>
          <p:nvPr/>
        </p:nvSpPr>
        <p:spPr>
          <a:xfrm>
            <a:off x="1702450" y="92546"/>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CLICK()</a:t>
            </a:r>
            <a:endParaRPr i="1" sz="4500">
              <a:latin typeface="Anton"/>
              <a:ea typeface="Anton"/>
              <a:cs typeface="Anton"/>
              <a:sym typeface="Anton"/>
            </a:endParaRPr>
          </a:p>
        </p:txBody>
      </p:sp>
      <p:sp>
        <p:nvSpPr>
          <p:cNvPr id="693" name="Google Shape;693;p100"/>
          <p:cNvSpPr txBox="1"/>
          <p:nvPr/>
        </p:nvSpPr>
        <p:spPr>
          <a:xfrm>
            <a:off x="438950" y="2443800"/>
            <a:ext cx="8526000" cy="26307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050">
                <a:solidFill>
                  <a:srgbClr val="6272A4"/>
                </a:solidFill>
                <a:latin typeface="Courier New"/>
                <a:ea typeface="Courier New"/>
                <a:cs typeface="Courier New"/>
                <a:sym typeface="Courier New"/>
              </a:rPr>
              <a:t>//Agregamos dos botones con jQuery</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50FA7B"/>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body</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prepend</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&lt;button id="btn1"&gt;BUTTON&lt;/button&gt;</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50FA7B"/>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body</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prepend</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&lt;button id="btn2"&gt;BUTTON&lt;/button&gt;</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272A4"/>
                </a:solidFill>
                <a:latin typeface="Courier New"/>
                <a:ea typeface="Courier New"/>
                <a:cs typeface="Courier New"/>
                <a:sym typeface="Courier New"/>
              </a:rPr>
              <a:t>//Asociamos el evento click para btn1</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50FA7B"/>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#btn1</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click</a:t>
            </a:r>
            <a:r>
              <a:rPr lang="en-GB" sz="1050">
                <a:solidFill>
                  <a:srgbClr val="F8F8F2"/>
                </a:solidFill>
                <a:latin typeface="Courier New"/>
                <a:ea typeface="Courier New"/>
                <a:cs typeface="Courier New"/>
                <a:sym typeface="Courier New"/>
              </a:rPr>
              <a:t>(</a:t>
            </a:r>
            <a:r>
              <a:rPr lang="en-GB" sz="1050">
                <a:solidFill>
                  <a:srgbClr val="FF79C6"/>
                </a:solidFill>
                <a:latin typeface="Courier New"/>
                <a:ea typeface="Courier New"/>
                <a:cs typeface="Courier New"/>
                <a:sym typeface="Courier New"/>
              </a:rPr>
              <a:t>function</a:t>
            </a:r>
            <a:r>
              <a:rPr lang="en-GB" sz="1050">
                <a:solidFill>
                  <a:srgbClr val="F8F8F2"/>
                </a:solidFill>
                <a:latin typeface="Courier New"/>
                <a:ea typeface="Courier New"/>
                <a:cs typeface="Courier New"/>
                <a:sym typeface="Courier New"/>
              </a:rPr>
              <a:t> () {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console</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log</a:t>
            </a:r>
            <a:r>
              <a:rPr lang="en-GB" sz="1050">
                <a:solidFill>
                  <a:srgbClr val="F8F8F2"/>
                </a:solidFill>
                <a:latin typeface="Courier New"/>
                <a:ea typeface="Courier New"/>
                <a:cs typeface="Courier New"/>
                <a:sym typeface="Courier New"/>
              </a:rPr>
              <a:t>(</a:t>
            </a:r>
            <a:r>
              <a:rPr i="1" lang="en-GB" sz="1050">
                <a:solidFill>
                  <a:srgbClr val="BD93F9"/>
                </a:solidFill>
                <a:latin typeface="Courier New"/>
                <a:ea typeface="Courier New"/>
                <a:cs typeface="Courier New"/>
                <a:sym typeface="Courier New"/>
              </a:rPr>
              <a:t>this</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272A4"/>
                </a:solidFill>
                <a:latin typeface="Courier New"/>
                <a:ea typeface="Courier New"/>
                <a:cs typeface="Courier New"/>
                <a:sym typeface="Courier New"/>
              </a:rPr>
              <a:t>//Evento click para btn2 con Arrow function y parámetro e</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50FA7B"/>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#btn2</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click</a:t>
            </a:r>
            <a:r>
              <a:rPr lang="en-GB" sz="1050">
                <a:solidFill>
                  <a:srgbClr val="F8F8F2"/>
                </a:solidFill>
                <a:latin typeface="Courier New"/>
                <a:ea typeface="Courier New"/>
                <a:cs typeface="Courier New"/>
                <a:sym typeface="Courier New"/>
              </a:rPr>
              <a:t>((</a:t>
            </a:r>
            <a:r>
              <a:rPr i="1" lang="en-GB" sz="1050">
                <a:solidFill>
                  <a:srgbClr val="FFB86C"/>
                </a:solidFill>
                <a:latin typeface="Courier New"/>
                <a:ea typeface="Courier New"/>
                <a:cs typeface="Courier New"/>
                <a:sym typeface="Courier New"/>
              </a:rPr>
              <a:t>e</a:t>
            </a: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=&gt;</a:t>
            </a:r>
            <a:r>
              <a:rPr lang="en-GB" sz="1050">
                <a:solidFill>
                  <a:srgbClr val="F8F8F2"/>
                </a:solidFill>
                <a:latin typeface="Courier New"/>
                <a:ea typeface="Courier New"/>
                <a:cs typeface="Courier New"/>
                <a:sym typeface="Courier New"/>
              </a:rPr>
              <a:t> {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console</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log</a:t>
            </a:r>
            <a:r>
              <a:rPr lang="en-GB" sz="1050">
                <a:solidFill>
                  <a:srgbClr val="F8F8F2"/>
                </a:solidFill>
                <a:latin typeface="Courier New"/>
                <a:ea typeface="Courier New"/>
                <a:cs typeface="Courier New"/>
                <a:sym typeface="Courier New"/>
              </a:rPr>
              <a:t>(</a:t>
            </a:r>
            <a:r>
              <a:rPr i="1" lang="en-GB" sz="1050">
                <a:solidFill>
                  <a:srgbClr val="FFB86C"/>
                </a:solidFill>
                <a:latin typeface="Courier New"/>
                <a:ea typeface="Courier New"/>
                <a:cs typeface="Courier New"/>
                <a:sym typeface="Courier New"/>
              </a:rPr>
              <a:t>e</a:t>
            </a:r>
            <a:r>
              <a:rPr lang="en-GB" sz="1050">
                <a:solidFill>
                  <a:srgbClr val="F8F8F2"/>
                </a:solidFill>
                <a:latin typeface="Courier New"/>
                <a:ea typeface="Courier New"/>
                <a:cs typeface="Courier New"/>
                <a:sym typeface="Courier New"/>
              </a:rPr>
              <a:t>.target);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p:txBody>
      </p:sp>
      <p:pic>
        <p:nvPicPr>
          <p:cNvPr id="694" name="Google Shape;694;p100"/>
          <p:cNvPicPr preferRelativeResize="0"/>
          <p:nvPr/>
        </p:nvPicPr>
        <p:blipFill>
          <a:blip r:embed="rId3">
            <a:alphaModFix/>
          </a:blip>
          <a:stretch>
            <a:fillRect/>
          </a:stretch>
        </p:blipFill>
        <p:spPr>
          <a:xfrm>
            <a:off x="7957475" y="4782100"/>
            <a:ext cx="1186526" cy="330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101"/>
          <p:cNvSpPr txBox="1"/>
          <p:nvPr/>
        </p:nvSpPr>
        <p:spPr>
          <a:xfrm>
            <a:off x="688975" y="742500"/>
            <a:ext cx="7842600" cy="1622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E0FF00"/>
                </a:highlight>
                <a:latin typeface="Helvetica Neue Light"/>
                <a:ea typeface="Helvetica Neue Light"/>
                <a:cs typeface="Helvetica Neue Light"/>
                <a:sym typeface="Helvetica Neue Light"/>
              </a:rPr>
              <a:t>Este método change() es un atajo para .on( "change", manejador )</a:t>
            </a:r>
            <a:r>
              <a:rPr lang="en-GB" sz="2000">
                <a:solidFill>
                  <a:schemeClr val="dk1"/>
                </a:solidFill>
                <a:highlight>
                  <a:srgbClr val="FFFFFF"/>
                </a:highlight>
                <a:latin typeface="Helvetica Neue Light"/>
                <a:ea typeface="Helvetica Neue Light"/>
                <a:cs typeface="Helvetica Neue Light"/>
                <a:sym typeface="Helvetica Neue Light"/>
              </a:rPr>
              <a:t>.  El evento change se dispara cuando el valor del elemento cambia. Este evento está limitado a los elementos &lt;input&gt;, &lt;textarea&gt; y &lt;select&gt;.</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700" name="Google Shape;700;p101"/>
          <p:cNvSpPr txBox="1"/>
          <p:nvPr/>
        </p:nvSpPr>
        <p:spPr>
          <a:xfrm>
            <a:off x="1687125" y="-1"/>
            <a:ext cx="5666100" cy="74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CHANGE()</a:t>
            </a:r>
            <a:endParaRPr i="1" sz="4500">
              <a:latin typeface="Anton"/>
              <a:ea typeface="Anton"/>
              <a:cs typeface="Anton"/>
              <a:sym typeface="Anton"/>
            </a:endParaRPr>
          </a:p>
        </p:txBody>
      </p:sp>
      <p:sp>
        <p:nvSpPr>
          <p:cNvPr id="701" name="Google Shape;701;p101"/>
          <p:cNvSpPr txBox="1"/>
          <p:nvPr/>
        </p:nvSpPr>
        <p:spPr>
          <a:xfrm>
            <a:off x="309000" y="1974725"/>
            <a:ext cx="8526000" cy="30846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050">
                <a:solidFill>
                  <a:srgbClr val="6272A4"/>
                </a:solidFill>
                <a:latin typeface="Courier New"/>
                <a:ea typeface="Courier New"/>
                <a:cs typeface="Courier New"/>
                <a:sym typeface="Courier New"/>
              </a:rPr>
              <a:t>//Agregamos inputs con jQuery</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50FA7B"/>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body</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prepend</a:t>
            </a:r>
            <a:r>
              <a:rPr lang="en-GB" sz="1050">
                <a:solidFill>
                  <a:srgbClr val="F8F8F2"/>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`&lt;input type="text"   class="inputsClass"&gt;</a:t>
            </a:r>
            <a:endParaRPr sz="10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1FA8C"/>
                </a:solidFill>
                <a:latin typeface="Courier New"/>
                <a:ea typeface="Courier New"/>
                <a:cs typeface="Courier New"/>
                <a:sym typeface="Courier New"/>
              </a:rPr>
              <a:t>                   &lt;input type="number" class="inputsClass"&gt;</a:t>
            </a:r>
            <a:endParaRPr sz="10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1FA8C"/>
                </a:solidFill>
                <a:latin typeface="Courier New"/>
                <a:ea typeface="Courier New"/>
                <a:cs typeface="Courier New"/>
                <a:sym typeface="Courier New"/>
              </a:rPr>
              <a:t>                   &lt;select class="inputsClass"&gt;</a:t>
            </a:r>
            <a:endParaRPr sz="10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1FA8C"/>
                </a:solidFill>
                <a:latin typeface="Courier New"/>
                <a:ea typeface="Courier New"/>
                <a:cs typeface="Courier New"/>
                <a:sym typeface="Courier New"/>
              </a:rPr>
              <a:t>                        &lt;option value="1" selected &gt;ID 1&lt;/option&gt;</a:t>
            </a:r>
            <a:endParaRPr sz="10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1FA8C"/>
                </a:solidFill>
                <a:latin typeface="Courier New"/>
                <a:ea typeface="Courier New"/>
                <a:cs typeface="Courier New"/>
                <a:sym typeface="Courier New"/>
              </a:rPr>
              <a:t>                        &lt;option value="2"&gt;ID 2&lt;/option&gt;</a:t>
            </a:r>
            <a:endParaRPr sz="10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1FA8C"/>
                </a:solidFill>
                <a:latin typeface="Courier New"/>
                <a:ea typeface="Courier New"/>
                <a:cs typeface="Courier New"/>
                <a:sym typeface="Courier New"/>
              </a:rPr>
              <a:t>                        &lt;option value="3"&gt;ID 3&lt;/option&gt;</a:t>
            </a:r>
            <a:endParaRPr sz="10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1FA8C"/>
                </a:solidFill>
                <a:latin typeface="Courier New"/>
                <a:ea typeface="Courier New"/>
                <a:cs typeface="Courier New"/>
                <a:sym typeface="Courier New"/>
              </a:rPr>
              <a:t>                    &lt;/select&gt;`</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272A4"/>
                </a:solidFill>
                <a:latin typeface="Courier New"/>
                <a:ea typeface="Courier New"/>
                <a:cs typeface="Courier New"/>
                <a:sym typeface="Courier New"/>
              </a:rPr>
              <a:t>//Asociamos el evento change a todos los inputs</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50FA7B"/>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.inputsClass</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change</a:t>
            </a:r>
            <a:r>
              <a:rPr lang="en-GB" sz="1050">
                <a:solidFill>
                  <a:srgbClr val="F8F8F2"/>
                </a:solidFill>
                <a:latin typeface="Courier New"/>
                <a:ea typeface="Courier New"/>
                <a:cs typeface="Courier New"/>
                <a:sym typeface="Courier New"/>
              </a:rPr>
              <a:t>(</a:t>
            </a:r>
            <a:r>
              <a:rPr lang="en-GB" sz="1050">
                <a:solidFill>
                  <a:srgbClr val="FF79C6"/>
                </a:solidFill>
                <a:latin typeface="Courier New"/>
                <a:ea typeface="Courier New"/>
                <a:cs typeface="Courier New"/>
                <a:sym typeface="Courier New"/>
              </a:rPr>
              <a:t>function</a:t>
            </a:r>
            <a:r>
              <a:rPr lang="en-GB" sz="1050">
                <a:solidFill>
                  <a:srgbClr val="F8F8F2"/>
                </a:solidFill>
                <a:latin typeface="Courier New"/>
                <a:ea typeface="Courier New"/>
                <a:cs typeface="Courier New"/>
                <a:sym typeface="Courier New"/>
              </a:rPr>
              <a:t> (</a:t>
            </a:r>
            <a:r>
              <a:rPr i="1" lang="en-GB" sz="1050">
                <a:solidFill>
                  <a:srgbClr val="FFB86C"/>
                </a:solidFill>
                <a:latin typeface="Courier New"/>
                <a:ea typeface="Courier New"/>
                <a:cs typeface="Courier New"/>
                <a:sym typeface="Courier New"/>
              </a:rPr>
              <a:t>e</a:t>
            </a:r>
            <a:r>
              <a:rPr lang="en-GB" sz="1050">
                <a:solidFill>
                  <a:srgbClr val="F8F8F2"/>
                </a:solidFill>
                <a:latin typeface="Courier New"/>
                <a:ea typeface="Courier New"/>
                <a:cs typeface="Courier New"/>
                <a:sym typeface="Courier New"/>
              </a:rPr>
              <a:t>) {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console</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log</a:t>
            </a:r>
            <a:r>
              <a:rPr lang="en-GB" sz="1050">
                <a:solidFill>
                  <a:srgbClr val="F8F8F2"/>
                </a:solidFill>
                <a:latin typeface="Courier New"/>
                <a:ea typeface="Courier New"/>
                <a:cs typeface="Courier New"/>
                <a:sym typeface="Courier New"/>
              </a:rPr>
              <a:t>(</a:t>
            </a:r>
            <a:r>
              <a:rPr i="1" lang="en-GB" sz="1050">
                <a:solidFill>
                  <a:srgbClr val="FFB86C"/>
                </a:solidFill>
                <a:latin typeface="Courier New"/>
                <a:ea typeface="Courier New"/>
                <a:cs typeface="Courier New"/>
                <a:sym typeface="Courier New"/>
              </a:rPr>
              <a:t>e</a:t>
            </a:r>
            <a:r>
              <a:rPr lang="en-GB" sz="1050">
                <a:solidFill>
                  <a:srgbClr val="F8F8F2"/>
                </a:solidFill>
                <a:latin typeface="Courier New"/>
                <a:ea typeface="Courier New"/>
                <a:cs typeface="Courier New"/>
                <a:sym typeface="Courier New"/>
              </a:rPr>
              <a:t>.target.value);</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console</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log</a:t>
            </a:r>
            <a:r>
              <a:rPr lang="en-GB" sz="1050">
                <a:solidFill>
                  <a:srgbClr val="F8F8F2"/>
                </a:solidFill>
                <a:latin typeface="Courier New"/>
                <a:ea typeface="Courier New"/>
                <a:cs typeface="Courier New"/>
                <a:sym typeface="Courier New"/>
              </a:rPr>
              <a:t>(</a:t>
            </a:r>
            <a:r>
              <a:rPr i="1" lang="en-GB" sz="1050">
                <a:solidFill>
                  <a:srgbClr val="BD93F9"/>
                </a:solidFill>
                <a:latin typeface="Courier New"/>
                <a:ea typeface="Courier New"/>
                <a:cs typeface="Courier New"/>
                <a:sym typeface="Courier New"/>
              </a:rPr>
              <a:t>this</a:t>
            </a:r>
            <a:r>
              <a:rPr lang="en-GB" sz="1050">
                <a:solidFill>
                  <a:srgbClr val="F8F8F2"/>
                </a:solidFill>
                <a:latin typeface="Courier New"/>
                <a:ea typeface="Courier New"/>
                <a:cs typeface="Courier New"/>
                <a:sym typeface="Courier New"/>
              </a:rPr>
              <a:t>.value);</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p:txBody>
      </p:sp>
      <p:pic>
        <p:nvPicPr>
          <p:cNvPr id="702" name="Google Shape;702;p101"/>
          <p:cNvPicPr preferRelativeResize="0"/>
          <p:nvPr/>
        </p:nvPicPr>
        <p:blipFill>
          <a:blip r:embed="rId3">
            <a:alphaModFix/>
          </a:blip>
          <a:stretch>
            <a:fillRect/>
          </a:stretch>
        </p:blipFill>
        <p:spPr>
          <a:xfrm>
            <a:off x="7751600" y="4607975"/>
            <a:ext cx="1186526" cy="3306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102"/>
          <p:cNvSpPr txBox="1"/>
          <p:nvPr/>
        </p:nvSpPr>
        <p:spPr>
          <a:xfrm>
            <a:off x="4692025" y="744725"/>
            <a:ext cx="4339500" cy="184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2000">
                <a:solidFill>
                  <a:schemeClr val="dk1"/>
                </a:solidFill>
                <a:highlight>
                  <a:srgbClr val="E0FF00"/>
                </a:highlight>
                <a:latin typeface="Helvetica Neue Light"/>
                <a:ea typeface="Helvetica Neue Light"/>
                <a:cs typeface="Helvetica Neue Light"/>
                <a:sym typeface="Helvetica Neue Light"/>
              </a:rPr>
              <a:t>Este método submit() es un atajo para .on( "submit", manejador )</a:t>
            </a:r>
            <a:r>
              <a:rPr lang="en-GB" sz="2000">
                <a:solidFill>
                  <a:schemeClr val="dk1"/>
                </a:solidFill>
                <a:highlight>
                  <a:srgbClr val="FFFFFF"/>
                </a:highlight>
                <a:latin typeface="Helvetica Neue Light"/>
                <a:ea typeface="Helvetica Neue Light"/>
                <a:cs typeface="Helvetica Neue Light"/>
                <a:sym typeface="Helvetica Neue Light"/>
              </a:rPr>
              <a:t>. </a:t>
            </a:r>
            <a:endParaRPr sz="2000">
              <a:solidFill>
                <a:schemeClr val="dk1"/>
              </a:solidFill>
              <a:highlight>
                <a:srgbClr val="FFFFFF"/>
              </a:highlight>
              <a:latin typeface="Helvetica Neue Light"/>
              <a:ea typeface="Helvetica Neue Light"/>
              <a:cs typeface="Helvetica Neue Light"/>
              <a:sym typeface="Helvetica Neue Light"/>
            </a:endParaRPr>
          </a:p>
          <a:p>
            <a:pPr indent="0" lvl="0" marL="0" rtl="0" algn="ctr">
              <a:lnSpc>
                <a:spcPct val="115000"/>
              </a:lnSpc>
              <a:spcBef>
                <a:spcPts val="0"/>
              </a:spcBef>
              <a:spcAft>
                <a:spcPts val="0"/>
              </a:spcAft>
              <a:buNone/>
            </a:pPr>
            <a:r>
              <a:rPr lang="en-GB" sz="2000">
                <a:solidFill>
                  <a:schemeClr val="dk1"/>
                </a:solidFill>
                <a:highlight>
                  <a:srgbClr val="FFFFFF"/>
                </a:highlight>
                <a:latin typeface="Helvetica Neue Light"/>
                <a:ea typeface="Helvetica Neue Light"/>
                <a:cs typeface="Helvetica Neue Light"/>
                <a:sym typeface="Helvetica Neue Light"/>
              </a:rPr>
              <a:t> El evento submit se dispara cuando el usuario envía un formulario. Sólo disponible para elementos &lt;form&gt;. </a:t>
            </a:r>
            <a:endParaRPr sz="2000">
              <a:solidFill>
                <a:schemeClr val="dk1"/>
              </a:solidFill>
              <a:highlight>
                <a:srgbClr val="FFFFFF"/>
              </a:highlight>
              <a:latin typeface="Helvetica Neue Light"/>
              <a:ea typeface="Helvetica Neue Light"/>
              <a:cs typeface="Helvetica Neue Light"/>
              <a:sym typeface="Helvetica Neue Light"/>
            </a:endParaRPr>
          </a:p>
        </p:txBody>
      </p:sp>
      <p:sp>
        <p:nvSpPr>
          <p:cNvPr id="708" name="Google Shape;708;p102"/>
          <p:cNvSpPr txBox="1"/>
          <p:nvPr/>
        </p:nvSpPr>
        <p:spPr>
          <a:xfrm>
            <a:off x="125" y="0"/>
            <a:ext cx="91440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SUBMIT()</a:t>
            </a:r>
            <a:endParaRPr i="1" sz="4500">
              <a:latin typeface="Anton"/>
              <a:ea typeface="Anton"/>
              <a:cs typeface="Anton"/>
              <a:sym typeface="Anton"/>
            </a:endParaRPr>
          </a:p>
        </p:txBody>
      </p:sp>
      <p:pic>
        <p:nvPicPr>
          <p:cNvPr id="709" name="Google Shape;709;p102"/>
          <p:cNvPicPr preferRelativeResize="0"/>
          <p:nvPr/>
        </p:nvPicPr>
        <p:blipFill>
          <a:blip r:embed="rId3">
            <a:alphaModFix/>
          </a:blip>
          <a:stretch>
            <a:fillRect/>
          </a:stretch>
        </p:blipFill>
        <p:spPr>
          <a:xfrm>
            <a:off x="7567925" y="4659625"/>
            <a:ext cx="1186526" cy="330675"/>
          </a:xfrm>
          <a:prstGeom prst="rect">
            <a:avLst/>
          </a:prstGeom>
          <a:noFill/>
          <a:ln>
            <a:noFill/>
          </a:ln>
        </p:spPr>
      </p:pic>
      <p:sp>
        <p:nvSpPr>
          <p:cNvPr id="710" name="Google Shape;710;p102"/>
          <p:cNvSpPr txBox="1"/>
          <p:nvPr/>
        </p:nvSpPr>
        <p:spPr>
          <a:xfrm>
            <a:off x="61225" y="744725"/>
            <a:ext cx="4630800" cy="39264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050">
                <a:solidFill>
                  <a:srgbClr val="6272A4"/>
                </a:solidFill>
                <a:latin typeface="Courier New"/>
                <a:ea typeface="Courier New"/>
                <a:cs typeface="Courier New"/>
                <a:sym typeface="Courier New"/>
              </a:rPr>
              <a:t>//Agregamos un formulario con jQuery</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50FA7B"/>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body</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prepend</a:t>
            </a:r>
            <a:r>
              <a:rPr lang="en-GB" sz="1050">
                <a:solidFill>
                  <a:srgbClr val="F8F8F2"/>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`&lt;form id="myForm"&gt;</a:t>
            </a:r>
            <a:endParaRPr sz="10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1FA8C"/>
                </a:solidFill>
                <a:latin typeface="Courier New"/>
                <a:ea typeface="Courier New"/>
                <a:cs typeface="Courier New"/>
                <a:sym typeface="Courier New"/>
              </a:rPr>
              <a:t>                       &lt;input type="text"  &gt;</a:t>
            </a:r>
            <a:endParaRPr sz="10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1FA8C"/>
                </a:solidFill>
                <a:latin typeface="Courier New"/>
                <a:ea typeface="Courier New"/>
                <a:cs typeface="Courier New"/>
                <a:sym typeface="Courier New"/>
              </a:rPr>
              <a:t>                       &lt;input type="number"&gt;</a:t>
            </a:r>
            <a:endParaRPr sz="10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1FA8C"/>
                </a:solidFill>
                <a:latin typeface="Courier New"/>
                <a:ea typeface="Courier New"/>
                <a:cs typeface="Courier New"/>
                <a:sym typeface="Courier New"/>
              </a:rPr>
              <a:t>                       &lt;input type="submit"&gt;</a:t>
            </a:r>
            <a:endParaRPr sz="10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1FA8C"/>
                </a:solidFill>
                <a:latin typeface="Courier New"/>
                <a:ea typeface="Courier New"/>
                <a:cs typeface="Courier New"/>
                <a:sym typeface="Courier New"/>
              </a:rPr>
              <a:t>                   &lt;/form&gt;`</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272A4"/>
                </a:solidFill>
                <a:latin typeface="Courier New"/>
                <a:ea typeface="Courier New"/>
                <a:cs typeface="Courier New"/>
                <a:sym typeface="Courier New"/>
              </a:rPr>
              <a:t>//Asociamos el evento submit al formulario</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50FA7B"/>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#myForm</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submit</a:t>
            </a:r>
            <a:r>
              <a:rPr lang="en-GB" sz="1050">
                <a:solidFill>
                  <a:srgbClr val="F8F8F2"/>
                </a:solidFill>
                <a:latin typeface="Courier New"/>
                <a:ea typeface="Courier New"/>
                <a:cs typeface="Courier New"/>
                <a:sym typeface="Courier New"/>
              </a:rPr>
              <a:t>(</a:t>
            </a:r>
            <a:r>
              <a:rPr lang="en-GB" sz="1050">
                <a:solidFill>
                  <a:srgbClr val="FF79C6"/>
                </a:solidFill>
                <a:latin typeface="Courier New"/>
                <a:ea typeface="Courier New"/>
                <a:cs typeface="Courier New"/>
                <a:sym typeface="Courier New"/>
              </a:rPr>
              <a:t>function</a:t>
            </a:r>
            <a:r>
              <a:rPr lang="en-GB" sz="1050">
                <a:solidFill>
                  <a:srgbClr val="F8F8F2"/>
                </a:solidFill>
                <a:latin typeface="Courier New"/>
                <a:ea typeface="Courier New"/>
                <a:cs typeface="Courier New"/>
                <a:sym typeface="Courier New"/>
              </a:rPr>
              <a:t> (</a:t>
            </a:r>
            <a:r>
              <a:rPr i="1" lang="en-GB" sz="1050">
                <a:solidFill>
                  <a:srgbClr val="FFB86C"/>
                </a:solidFill>
                <a:latin typeface="Courier New"/>
                <a:ea typeface="Courier New"/>
                <a:cs typeface="Courier New"/>
                <a:sym typeface="Courier New"/>
              </a:rPr>
              <a:t>e</a:t>
            </a:r>
            <a:r>
              <a:rPr lang="en-GB" sz="1050">
                <a:solidFill>
                  <a:srgbClr val="F8F8F2"/>
                </a:solidFill>
                <a:latin typeface="Courier New"/>
                <a:ea typeface="Courier New"/>
                <a:cs typeface="Courier New"/>
                <a:sym typeface="Courier New"/>
              </a:rPr>
              <a:t>)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6272A4"/>
                </a:solidFill>
                <a:latin typeface="Courier New"/>
                <a:ea typeface="Courier New"/>
                <a:cs typeface="Courier New"/>
                <a:sym typeface="Courier New"/>
              </a:rPr>
              <a:t>//Prevenimos el comportamiento de submit </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i="1" lang="en-GB" sz="1050">
                <a:solidFill>
                  <a:srgbClr val="FFB86C"/>
                </a:solidFill>
                <a:latin typeface="Courier New"/>
                <a:ea typeface="Courier New"/>
                <a:cs typeface="Courier New"/>
                <a:sym typeface="Courier New"/>
              </a:rPr>
              <a:t>e</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preventDefault</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6272A4"/>
                </a:solidFill>
                <a:latin typeface="Courier New"/>
                <a:ea typeface="Courier New"/>
                <a:cs typeface="Courier New"/>
                <a:sym typeface="Courier New"/>
              </a:rPr>
              <a:t>//Obtenemos hijos del formulario</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let</a:t>
            </a:r>
            <a:r>
              <a:rPr lang="en-GB" sz="1050">
                <a:solidFill>
                  <a:srgbClr val="F8F8F2"/>
                </a:solidFill>
                <a:latin typeface="Courier New"/>
                <a:ea typeface="Courier New"/>
                <a:cs typeface="Courier New"/>
                <a:sym typeface="Courier New"/>
              </a:rPr>
              <a:t> hijos </a:t>
            </a:r>
            <a:r>
              <a:rPr lang="en-GB" sz="1050">
                <a:solidFill>
                  <a:srgbClr val="FF79C6"/>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 </a:t>
            </a:r>
            <a:r>
              <a:rPr lang="en-GB" sz="1050">
                <a:solidFill>
                  <a:srgbClr val="50FA7B"/>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i="1" lang="en-GB" sz="1050">
                <a:solidFill>
                  <a:srgbClr val="FFB86C"/>
                </a:solidFill>
                <a:latin typeface="Courier New"/>
                <a:ea typeface="Courier New"/>
                <a:cs typeface="Courier New"/>
                <a:sym typeface="Courier New"/>
              </a:rPr>
              <a:t>e</a:t>
            </a:r>
            <a:r>
              <a:rPr lang="en-GB" sz="1050">
                <a:solidFill>
                  <a:srgbClr val="F8F8F2"/>
                </a:solidFill>
                <a:latin typeface="Courier New"/>
                <a:ea typeface="Courier New"/>
                <a:cs typeface="Courier New"/>
                <a:sym typeface="Courier New"/>
              </a:rPr>
              <a:t>.target).</a:t>
            </a:r>
            <a:r>
              <a:rPr lang="en-GB" sz="1050">
                <a:solidFill>
                  <a:srgbClr val="50FA7B"/>
                </a:solidFill>
                <a:latin typeface="Courier New"/>
                <a:ea typeface="Courier New"/>
                <a:cs typeface="Courier New"/>
                <a:sym typeface="Courier New"/>
              </a:rPr>
              <a:t>children</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6272A4"/>
                </a:solidFill>
                <a:latin typeface="Courier New"/>
                <a:ea typeface="Courier New"/>
                <a:cs typeface="Courier New"/>
                <a:sym typeface="Courier New"/>
              </a:rPr>
              <a:t>//Primer input type="text"</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console</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log</a:t>
            </a:r>
            <a:r>
              <a:rPr lang="en-GB" sz="1050">
                <a:solidFill>
                  <a:srgbClr val="F8F8F2"/>
                </a:solidFill>
                <a:latin typeface="Courier New"/>
                <a:ea typeface="Courier New"/>
                <a:cs typeface="Courier New"/>
                <a:sym typeface="Courier New"/>
              </a:rPr>
              <a:t>(hijos[</a:t>
            </a:r>
            <a:r>
              <a:rPr lang="en-GB" sz="1050">
                <a:solidFill>
                  <a:srgbClr val="BD93F9"/>
                </a:solidFill>
                <a:latin typeface="Courier New"/>
                <a:ea typeface="Courier New"/>
                <a:cs typeface="Courier New"/>
                <a:sym typeface="Courier New"/>
              </a:rPr>
              <a:t>0</a:t>
            </a:r>
            <a:r>
              <a:rPr lang="en-GB" sz="1050">
                <a:solidFill>
                  <a:srgbClr val="F8F8F2"/>
                </a:solidFill>
                <a:latin typeface="Courier New"/>
                <a:ea typeface="Courier New"/>
                <a:cs typeface="Courier New"/>
                <a:sym typeface="Courier New"/>
              </a:rPr>
              <a:t>].value);</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6272A4"/>
                </a:solidFill>
                <a:latin typeface="Courier New"/>
                <a:ea typeface="Courier New"/>
                <a:cs typeface="Courier New"/>
                <a:sym typeface="Courier New"/>
              </a:rPr>
              <a:t>//Primer input type="number"</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BD93F9"/>
                </a:solidFill>
                <a:latin typeface="Courier New"/>
                <a:ea typeface="Courier New"/>
                <a:cs typeface="Courier New"/>
                <a:sym typeface="Courier New"/>
              </a:rPr>
              <a:t>console</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log</a:t>
            </a:r>
            <a:r>
              <a:rPr lang="en-GB" sz="1050">
                <a:solidFill>
                  <a:srgbClr val="F8F8F2"/>
                </a:solidFill>
                <a:latin typeface="Courier New"/>
                <a:ea typeface="Courier New"/>
                <a:cs typeface="Courier New"/>
                <a:sym typeface="Courier New"/>
              </a:rPr>
              <a:t>(hijos[</a:t>
            </a:r>
            <a:r>
              <a:rPr lang="en-GB" sz="1050">
                <a:solidFill>
                  <a:srgbClr val="BD93F9"/>
                </a:solidFill>
                <a:latin typeface="Courier New"/>
                <a:ea typeface="Courier New"/>
                <a:cs typeface="Courier New"/>
                <a:sym typeface="Courier New"/>
              </a:rPr>
              <a:t>1</a:t>
            </a:r>
            <a:r>
              <a:rPr lang="en-GB" sz="1050">
                <a:solidFill>
                  <a:srgbClr val="F8F8F2"/>
                </a:solidFill>
                <a:latin typeface="Courier New"/>
                <a:ea typeface="Courier New"/>
                <a:cs typeface="Courier New"/>
                <a:sym typeface="Courier New"/>
              </a:rPr>
              <a:t>].value);</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4" name="Shape 714"/>
        <p:cNvGrpSpPr/>
        <p:nvPr/>
      </p:nvGrpSpPr>
      <p:grpSpPr>
        <a:xfrm>
          <a:off x="0" y="0"/>
          <a:ext cx="0" cy="0"/>
          <a:chOff x="0" y="0"/>
          <a:chExt cx="0" cy="0"/>
        </a:xfrm>
      </p:grpSpPr>
      <p:sp>
        <p:nvSpPr>
          <p:cNvPr id="715" name="Google Shape;715;p103"/>
          <p:cNvSpPr txBox="1"/>
          <p:nvPr/>
        </p:nvSpPr>
        <p:spPr>
          <a:xfrm>
            <a:off x="1398000" y="16561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E0FF00"/>
                </a:solidFill>
                <a:latin typeface="Anton"/>
                <a:ea typeface="Anton"/>
                <a:cs typeface="Anton"/>
                <a:sym typeface="Anton"/>
              </a:rPr>
              <a:t>MÉTODO TRIGGER</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04"/>
          <p:cNvSpPr txBox="1"/>
          <p:nvPr/>
        </p:nvSpPr>
        <p:spPr>
          <a:xfrm>
            <a:off x="419575" y="821400"/>
            <a:ext cx="8442300" cy="1622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GB" sz="1800">
                <a:solidFill>
                  <a:schemeClr val="dk1"/>
                </a:solidFill>
                <a:highlight>
                  <a:srgbClr val="E0FF00"/>
                </a:highlight>
                <a:latin typeface="Helvetica Neue Light"/>
                <a:ea typeface="Helvetica Neue Light"/>
                <a:cs typeface="Helvetica Neue Light"/>
                <a:sym typeface="Helvetica Neue Light"/>
              </a:rPr>
              <a:t>El método trigger() dispara un evento específico y el comportamiento predeterminado de un evento (como el envío de formularios) para los elementos seleccionados. </a:t>
            </a:r>
            <a:r>
              <a:rPr lang="en-GB" sz="1800">
                <a:solidFill>
                  <a:schemeClr val="dk1"/>
                </a:solidFill>
                <a:latin typeface="Helvetica Neue Light"/>
                <a:ea typeface="Helvetica Neue Light"/>
                <a:cs typeface="Helvetica Neue Light"/>
                <a:sym typeface="Helvetica Neue Light"/>
              </a:rPr>
              <a:t>Se usa para activar eventos de otros elementos.</a:t>
            </a:r>
            <a:endParaRPr sz="1800">
              <a:solidFill>
                <a:schemeClr val="dk1"/>
              </a:solidFill>
              <a:latin typeface="Helvetica Neue Light"/>
              <a:ea typeface="Helvetica Neue Light"/>
              <a:cs typeface="Helvetica Neue Light"/>
              <a:sym typeface="Helvetica Neue Light"/>
            </a:endParaRPr>
          </a:p>
        </p:txBody>
      </p:sp>
      <p:sp>
        <p:nvSpPr>
          <p:cNvPr id="721" name="Google Shape;721;p104"/>
          <p:cNvSpPr txBox="1"/>
          <p:nvPr/>
        </p:nvSpPr>
        <p:spPr>
          <a:xfrm>
            <a:off x="1702450" y="31321"/>
            <a:ext cx="56661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4500">
                <a:latin typeface="Anton"/>
                <a:ea typeface="Anton"/>
                <a:cs typeface="Anton"/>
                <a:sym typeface="Anton"/>
              </a:rPr>
              <a:t>MÉTODO TRIGGER</a:t>
            </a:r>
            <a:endParaRPr i="1" sz="4500">
              <a:latin typeface="Anton"/>
              <a:ea typeface="Anton"/>
              <a:cs typeface="Anton"/>
              <a:sym typeface="Anton"/>
            </a:endParaRPr>
          </a:p>
        </p:txBody>
      </p:sp>
      <p:sp>
        <p:nvSpPr>
          <p:cNvPr id="722" name="Google Shape;722;p104"/>
          <p:cNvSpPr txBox="1"/>
          <p:nvPr/>
        </p:nvSpPr>
        <p:spPr>
          <a:xfrm>
            <a:off x="309000" y="1999900"/>
            <a:ext cx="8526000" cy="29598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1050">
                <a:solidFill>
                  <a:srgbClr val="6272A4"/>
                </a:solidFill>
                <a:latin typeface="Courier New"/>
                <a:ea typeface="Courier New"/>
                <a:cs typeface="Courier New"/>
                <a:sym typeface="Courier New"/>
              </a:rPr>
              <a:t>//Agregamos un botón y un input</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50FA7B"/>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body</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prepend</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&lt;button id="btn1"&gt;BUTTON&lt;/button&gt;</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50FA7B"/>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body</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prepend</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&lt;input  id="ipt1" type="text"&gt;</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272A4"/>
                </a:solidFill>
                <a:latin typeface="Courier New"/>
                <a:ea typeface="Courier New"/>
                <a:cs typeface="Courier New"/>
                <a:sym typeface="Courier New"/>
              </a:rPr>
              <a:t>//Asociamos el evento change al ipt1</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50FA7B"/>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#ipt1</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change</a:t>
            </a:r>
            <a:r>
              <a:rPr lang="en-GB" sz="1050">
                <a:solidFill>
                  <a:srgbClr val="F8F8F2"/>
                </a:solidFill>
                <a:latin typeface="Courier New"/>
                <a:ea typeface="Courier New"/>
                <a:cs typeface="Courier New"/>
                <a:sym typeface="Courier New"/>
              </a:rPr>
              <a:t>((</a:t>
            </a:r>
            <a:r>
              <a:rPr i="1" lang="en-GB" sz="1050">
                <a:solidFill>
                  <a:srgbClr val="FFB86C"/>
                </a:solidFill>
                <a:latin typeface="Courier New"/>
                <a:ea typeface="Courier New"/>
                <a:cs typeface="Courier New"/>
                <a:sym typeface="Courier New"/>
              </a:rPr>
              <a:t>e</a:t>
            </a: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=&gt;</a:t>
            </a:r>
            <a:r>
              <a:rPr lang="en-GB" sz="1050">
                <a:solidFill>
                  <a:srgbClr val="F8F8F2"/>
                </a:solidFill>
                <a:latin typeface="Courier New"/>
                <a:ea typeface="Courier New"/>
                <a:cs typeface="Courier New"/>
                <a:sym typeface="Courier New"/>
              </a:rPr>
              <a:t> {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8BE9FD"/>
                </a:solidFill>
                <a:latin typeface="Courier New"/>
                <a:ea typeface="Courier New"/>
                <a:cs typeface="Courier New"/>
                <a:sym typeface="Courier New"/>
              </a:rPr>
              <a:t>alert</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El valor es </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 </a:t>
            </a:r>
            <a:r>
              <a:rPr i="1" lang="en-GB" sz="1050">
                <a:solidFill>
                  <a:srgbClr val="FFB86C"/>
                </a:solidFill>
                <a:latin typeface="Courier New"/>
                <a:ea typeface="Courier New"/>
                <a:cs typeface="Courier New"/>
                <a:sym typeface="Courier New"/>
              </a:rPr>
              <a:t>e</a:t>
            </a:r>
            <a:r>
              <a:rPr lang="en-GB" sz="1050">
                <a:solidFill>
                  <a:srgbClr val="F8F8F2"/>
                </a:solidFill>
                <a:latin typeface="Courier New"/>
                <a:ea typeface="Courier New"/>
                <a:cs typeface="Courier New"/>
                <a:sym typeface="Courier New"/>
              </a:rPr>
              <a:t>.target.value);</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6272A4"/>
                </a:solidFill>
                <a:latin typeface="Courier New"/>
                <a:ea typeface="Courier New"/>
                <a:cs typeface="Courier New"/>
                <a:sym typeface="Courier New"/>
              </a:rPr>
              <a:t>//Asociamos el evento click para btn1 y usamos trigger</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50FA7B"/>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#btn1</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click</a:t>
            </a:r>
            <a:r>
              <a:rPr lang="en-GB" sz="1050">
                <a:solidFill>
                  <a:srgbClr val="F8F8F2"/>
                </a:solidFill>
                <a:latin typeface="Courier New"/>
                <a:ea typeface="Courier New"/>
                <a:cs typeface="Courier New"/>
                <a:sym typeface="Courier New"/>
              </a:rPr>
              <a:t>(() </a:t>
            </a:r>
            <a:r>
              <a:rPr lang="en-GB" sz="1050">
                <a:solidFill>
                  <a:srgbClr val="FF79C6"/>
                </a:solidFill>
                <a:latin typeface="Courier New"/>
                <a:ea typeface="Courier New"/>
                <a:cs typeface="Courier New"/>
                <a:sym typeface="Courier New"/>
              </a:rPr>
              <a:t>=&gt;</a:t>
            </a:r>
            <a:r>
              <a:rPr lang="en-GB" sz="1050">
                <a:solidFill>
                  <a:srgbClr val="F8F8F2"/>
                </a:solidFill>
                <a:latin typeface="Courier New"/>
                <a:ea typeface="Courier New"/>
                <a:cs typeface="Courier New"/>
                <a:sym typeface="Courier New"/>
              </a:rPr>
              <a:t> { </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6272A4"/>
                </a:solidFill>
                <a:latin typeface="Courier New"/>
                <a:ea typeface="Courier New"/>
                <a:cs typeface="Courier New"/>
                <a:sym typeface="Courier New"/>
              </a:rPr>
              <a:t>//Usamos trigger para disparar el evento change de ipt1 </a:t>
            </a:r>
            <a:endParaRPr sz="10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    </a:t>
            </a:r>
            <a:r>
              <a:rPr lang="en-GB" sz="1050">
                <a:solidFill>
                  <a:srgbClr val="50FA7B"/>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#ipt1</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r>
              <a:rPr lang="en-GB" sz="1050">
                <a:solidFill>
                  <a:srgbClr val="50FA7B"/>
                </a:solidFill>
                <a:latin typeface="Courier New"/>
                <a:ea typeface="Courier New"/>
                <a:cs typeface="Courier New"/>
                <a:sym typeface="Courier New"/>
              </a:rPr>
              <a:t>trigger</a:t>
            </a:r>
            <a:r>
              <a:rPr lang="en-GB" sz="1050">
                <a:solidFill>
                  <a:srgbClr val="F8F8F2"/>
                </a:solidFill>
                <a:latin typeface="Courier New"/>
                <a:ea typeface="Courier New"/>
                <a:cs typeface="Courier New"/>
                <a:sym typeface="Courier New"/>
              </a:rPr>
              <a:t>(</a:t>
            </a:r>
            <a:r>
              <a:rPr lang="en-GB" sz="1050">
                <a:solidFill>
                  <a:srgbClr val="E9F284"/>
                </a:solidFill>
                <a:latin typeface="Courier New"/>
                <a:ea typeface="Courier New"/>
                <a:cs typeface="Courier New"/>
                <a:sym typeface="Courier New"/>
              </a:rPr>
              <a:t>"</a:t>
            </a:r>
            <a:r>
              <a:rPr lang="en-GB" sz="1050">
                <a:solidFill>
                  <a:srgbClr val="F1FA8C"/>
                </a:solidFill>
                <a:latin typeface="Courier New"/>
                <a:ea typeface="Courier New"/>
                <a:cs typeface="Courier New"/>
                <a:sym typeface="Courier New"/>
              </a:rPr>
              <a:t>change</a:t>
            </a:r>
            <a:r>
              <a:rPr lang="en-GB" sz="1050">
                <a:solidFill>
                  <a:srgbClr val="E9F284"/>
                </a:solidFill>
                <a:latin typeface="Courier New"/>
                <a:ea typeface="Courier New"/>
                <a:cs typeface="Courier New"/>
                <a:sym typeface="Courier New"/>
              </a:rPr>
              <a:t>"</a:t>
            </a: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1050">
                <a:solidFill>
                  <a:srgbClr val="F8F8F2"/>
                </a:solidFill>
                <a:latin typeface="Courier New"/>
                <a:ea typeface="Courier New"/>
                <a:cs typeface="Courier New"/>
                <a:sym typeface="Courier New"/>
              </a:rPr>
              <a:t>});</a:t>
            </a:r>
            <a:endParaRPr sz="105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1100"/>
              <a:buFont typeface="Arial"/>
              <a:buNone/>
            </a:pPr>
            <a:r>
              <a:t/>
            </a:r>
            <a:endParaRPr sz="1200">
              <a:solidFill>
                <a:srgbClr val="4DD0E1"/>
              </a:solidFill>
              <a:latin typeface="Courier New"/>
              <a:ea typeface="Courier New"/>
              <a:cs typeface="Courier New"/>
              <a:sym typeface="Courier New"/>
            </a:endParaRPr>
          </a:p>
        </p:txBody>
      </p:sp>
      <p:pic>
        <p:nvPicPr>
          <p:cNvPr id="723" name="Google Shape;723;p104"/>
          <p:cNvPicPr preferRelativeResize="0"/>
          <p:nvPr/>
        </p:nvPicPr>
        <p:blipFill>
          <a:blip r:embed="rId3">
            <a:alphaModFix/>
          </a:blip>
          <a:stretch>
            <a:fillRect/>
          </a:stretch>
        </p:blipFill>
        <p:spPr>
          <a:xfrm>
            <a:off x="7820500" y="4736150"/>
            <a:ext cx="1186526" cy="3306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105"/>
          <p:cNvSpPr txBox="1"/>
          <p:nvPr/>
        </p:nvSpPr>
        <p:spPr>
          <a:xfrm>
            <a:off x="5480400" y="59175"/>
            <a:ext cx="3663600" cy="989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GB" sz="3300">
                <a:latin typeface="Anton"/>
                <a:ea typeface="Anton"/>
                <a:cs typeface="Anton"/>
                <a:sym typeface="Anton"/>
              </a:rPr>
              <a:t>EJEMPLO APLICADO: </a:t>
            </a:r>
            <a:r>
              <a:rPr i="1" lang="en-GB" sz="3300" u="sng">
                <a:solidFill>
                  <a:schemeClr val="hlink"/>
                </a:solidFill>
                <a:latin typeface="Anton"/>
                <a:ea typeface="Anton"/>
                <a:cs typeface="Anton"/>
                <a:sym typeface="Anton"/>
                <a:hlinkClick r:id="rId3"/>
              </a:rPr>
              <a:t>INPUT HIDDEN</a:t>
            </a:r>
            <a:endParaRPr i="1" sz="3300">
              <a:latin typeface="Anton"/>
              <a:ea typeface="Anton"/>
              <a:cs typeface="Anton"/>
              <a:sym typeface="Anton"/>
            </a:endParaRPr>
          </a:p>
        </p:txBody>
      </p:sp>
      <p:pic>
        <p:nvPicPr>
          <p:cNvPr id="729" name="Google Shape;729;p105"/>
          <p:cNvPicPr preferRelativeResize="0"/>
          <p:nvPr/>
        </p:nvPicPr>
        <p:blipFill>
          <a:blip r:embed="rId4">
            <a:alphaModFix/>
          </a:blip>
          <a:stretch>
            <a:fillRect/>
          </a:stretch>
        </p:blipFill>
        <p:spPr>
          <a:xfrm>
            <a:off x="7567925" y="4659625"/>
            <a:ext cx="1186526" cy="330675"/>
          </a:xfrm>
          <a:prstGeom prst="rect">
            <a:avLst/>
          </a:prstGeom>
          <a:noFill/>
          <a:ln>
            <a:noFill/>
          </a:ln>
        </p:spPr>
      </p:pic>
      <p:sp>
        <p:nvSpPr>
          <p:cNvPr id="730" name="Google Shape;730;p105"/>
          <p:cNvSpPr txBox="1"/>
          <p:nvPr/>
        </p:nvSpPr>
        <p:spPr>
          <a:xfrm>
            <a:off x="0" y="0"/>
            <a:ext cx="5480400" cy="5143500"/>
          </a:xfrm>
          <a:prstGeom prst="rect">
            <a:avLst/>
          </a:prstGeom>
          <a:solidFill>
            <a:srgbClr val="000000"/>
          </a:solidFill>
          <a:ln>
            <a:noFill/>
          </a:ln>
        </p:spPr>
        <p:txBody>
          <a:bodyPr anchorCtr="0" anchor="t" bIns="180000" lIns="180000" spcFirstLastPara="1" rIns="180000" wrap="square" tIns="180000">
            <a:noAutofit/>
          </a:bodyPr>
          <a:lstStyle/>
          <a:p>
            <a:pPr indent="0" lvl="0" marL="0" rtl="0" algn="l">
              <a:lnSpc>
                <a:spcPct val="135714"/>
              </a:lnSpc>
              <a:spcBef>
                <a:spcPts val="0"/>
              </a:spcBef>
              <a:spcAft>
                <a:spcPts val="0"/>
              </a:spcAft>
              <a:buClr>
                <a:schemeClr val="dk1"/>
              </a:buClr>
              <a:buSzPts val="1100"/>
              <a:buFont typeface="Arial"/>
              <a:buNone/>
            </a:pPr>
            <a:r>
              <a:rPr lang="en-GB" sz="950">
                <a:solidFill>
                  <a:srgbClr val="6272A4"/>
                </a:solidFill>
                <a:latin typeface="Courier New"/>
                <a:ea typeface="Courier New"/>
                <a:cs typeface="Courier New"/>
                <a:sym typeface="Courier New"/>
              </a:rPr>
              <a:t>// Array de objetos para agregar información al DOM.</a:t>
            </a:r>
            <a:endParaRPr sz="9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FF79C6"/>
                </a:solidFill>
                <a:latin typeface="Courier New"/>
                <a:ea typeface="Courier New"/>
                <a:cs typeface="Courier New"/>
                <a:sym typeface="Courier New"/>
              </a:rPr>
              <a:t>const</a:t>
            </a:r>
            <a:r>
              <a:rPr lang="en-GB" sz="950">
                <a:solidFill>
                  <a:srgbClr val="F8F8F2"/>
                </a:solidFill>
                <a:latin typeface="Courier New"/>
                <a:ea typeface="Courier New"/>
                <a:cs typeface="Courier New"/>
                <a:sym typeface="Courier New"/>
              </a:rPr>
              <a:t> </a:t>
            </a:r>
            <a:r>
              <a:rPr lang="en-GB" sz="950">
                <a:solidFill>
                  <a:srgbClr val="BD93F9"/>
                </a:solidFill>
                <a:latin typeface="Courier New"/>
                <a:ea typeface="Courier New"/>
                <a:cs typeface="Courier New"/>
                <a:sym typeface="Courier New"/>
              </a:rPr>
              <a:t>productos</a:t>
            </a:r>
            <a:r>
              <a:rPr lang="en-GB" sz="950">
                <a:solidFill>
                  <a:srgbClr val="F8F8F2"/>
                </a:solidFill>
                <a:latin typeface="Courier New"/>
                <a:ea typeface="Courier New"/>
                <a:cs typeface="Courier New"/>
                <a:sym typeface="Courier New"/>
              </a:rPr>
              <a:t> </a:t>
            </a:r>
            <a:r>
              <a:rPr lang="en-GB" sz="950">
                <a:solidFill>
                  <a:srgbClr val="FF79C6"/>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 [{ id</a:t>
            </a:r>
            <a:r>
              <a:rPr lang="en-GB" sz="950">
                <a:solidFill>
                  <a:srgbClr val="FF79C6"/>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 </a:t>
            </a:r>
            <a:r>
              <a:rPr lang="en-GB" sz="950">
                <a:solidFill>
                  <a:srgbClr val="BD93F9"/>
                </a:solidFill>
                <a:latin typeface="Courier New"/>
                <a:ea typeface="Courier New"/>
                <a:cs typeface="Courier New"/>
                <a:sym typeface="Courier New"/>
              </a:rPr>
              <a:t>1</a:t>
            </a:r>
            <a:r>
              <a:rPr lang="en-GB" sz="950">
                <a:solidFill>
                  <a:srgbClr val="F8F8F2"/>
                </a:solidFill>
                <a:latin typeface="Courier New"/>
                <a:ea typeface="Courier New"/>
                <a:cs typeface="Courier New"/>
                <a:sym typeface="Courier New"/>
              </a:rPr>
              <a:t>,  nombre</a:t>
            </a:r>
            <a:r>
              <a:rPr lang="en-GB" sz="950">
                <a:solidFill>
                  <a:srgbClr val="FF79C6"/>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 </a:t>
            </a:r>
            <a:r>
              <a:rPr lang="en-GB" sz="950">
                <a:solidFill>
                  <a:srgbClr val="E9F284"/>
                </a:solidFill>
                <a:latin typeface="Courier New"/>
                <a:ea typeface="Courier New"/>
                <a:cs typeface="Courier New"/>
                <a:sym typeface="Courier New"/>
              </a:rPr>
              <a:t>"</a:t>
            </a:r>
            <a:r>
              <a:rPr lang="en-GB" sz="950">
                <a:solidFill>
                  <a:srgbClr val="F1FA8C"/>
                </a:solidFill>
                <a:latin typeface="Courier New"/>
                <a:ea typeface="Courier New"/>
                <a:cs typeface="Courier New"/>
                <a:sym typeface="Courier New"/>
              </a:rPr>
              <a:t>Arroz</a:t>
            </a:r>
            <a:r>
              <a:rPr lang="en-GB" sz="950">
                <a:solidFill>
                  <a:srgbClr val="E9F284"/>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 precio</a:t>
            </a:r>
            <a:r>
              <a:rPr lang="en-GB" sz="950">
                <a:solidFill>
                  <a:srgbClr val="FF79C6"/>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 </a:t>
            </a:r>
            <a:r>
              <a:rPr lang="en-GB" sz="950">
                <a:solidFill>
                  <a:srgbClr val="BD93F9"/>
                </a:solidFill>
                <a:latin typeface="Courier New"/>
                <a:ea typeface="Courier New"/>
                <a:cs typeface="Courier New"/>
                <a:sym typeface="Courier New"/>
              </a:rPr>
              <a:t>125</a:t>
            </a:r>
            <a:r>
              <a:rPr lang="en-GB" sz="950">
                <a:solidFill>
                  <a:srgbClr val="F8F8F2"/>
                </a:solidFill>
                <a:latin typeface="Courier New"/>
                <a:ea typeface="Courier New"/>
                <a:cs typeface="Courier New"/>
                <a:sym typeface="Courier New"/>
              </a:rPr>
              <a:t> },</a:t>
            </a:r>
            <a:endParaRPr sz="9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F8F8F2"/>
                </a:solidFill>
                <a:latin typeface="Courier New"/>
                <a:ea typeface="Courier New"/>
                <a:cs typeface="Courier New"/>
                <a:sym typeface="Courier New"/>
              </a:rPr>
              <a:t>{  id</a:t>
            </a:r>
            <a:r>
              <a:rPr lang="en-GB" sz="950">
                <a:solidFill>
                  <a:srgbClr val="FF79C6"/>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 </a:t>
            </a:r>
            <a:r>
              <a:rPr lang="en-GB" sz="950">
                <a:solidFill>
                  <a:srgbClr val="BD93F9"/>
                </a:solidFill>
                <a:latin typeface="Courier New"/>
                <a:ea typeface="Courier New"/>
                <a:cs typeface="Courier New"/>
                <a:sym typeface="Courier New"/>
              </a:rPr>
              <a:t>2</a:t>
            </a:r>
            <a:r>
              <a:rPr lang="en-GB" sz="950">
                <a:solidFill>
                  <a:srgbClr val="F8F8F2"/>
                </a:solidFill>
                <a:latin typeface="Courier New"/>
                <a:ea typeface="Courier New"/>
                <a:cs typeface="Courier New"/>
                <a:sym typeface="Courier New"/>
              </a:rPr>
              <a:t>,  nombre</a:t>
            </a:r>
            <a:r>
              <a:rPr lang="en-GB" sz="950">
                <a:solidFill>
                  <a:srgbClr val="FF79C6"/>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 </a:t>
            </a:r>
            <a:r>
              <a:rPr lang="en-GB" sz="950">
                <a:solidFill>
                  <a:srgbClr val="E9F284"/>
                </a:solidFill>
                <a:latin typeface="Courier New"/>
                <a:ea typeface="Courier New"/>
                <a:cs typeface="Courier New"/>
                <a:sym typeface="Courier New"/>
              </a:rPr>
              <a:t>"</a:t>
            </a:r>
            <a:r>
              <a:rPr lang="en-GB" sz="950">
                <a:solidFill>
                  <a:srgbClr val="F1FA8C"/>
                </a:solidFill>
                <a:latin typeface="Courier New"/>
                <a:ea typeface="Courier New"/>
                <a:cs typeface="Courier New"/>
                <a:sym typeface="Courier New"/>
              </a:rPr>
              <a:t>Fideo</a:t>
            </a:r>
            <a:r>
              <a:rPr lang="en-GB" sz="950">
                <a:solidFill>
                  <a:srgbClr val="E9F284"/>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 precio</a:t>
            </a:r>
            <a:r>
              <a:rPr lang="en-GB" sz="950">
                <a:solidFill>
                  <a:srgbClr val="FF79C6"/>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 </a:t>
            </a:r>
            <a:r>
              <a:rPr lang="en-GB" sz="950">
                <a:solidFill>
                  <a:srgbClr val="BD93F9"/>
                </a:solidFill>
                <a:latin typeface="Courier New"/>
                <a:ea typeface="Courier New"/>
                <a:cs typeface="Courier New"/>
                <a:sym typeface="Courier New"/>
              </a:rPr>
              <a:t>70</a:t>
            </a:r>
            <a:r>
              <a:rPr lang="en-GB" sz="950">
                <a:solidFill>
                  <a:srgbClr val="F8F8F2"/>
                </a:solidFill>
                <a:latin typeface="Courier New"/>
                <a:ea typeface="Courier New"/>
                <a:cs typeface="Courier New"/>
                <a:sym typeface="Courier New"/>
              </a:rPr>
              <a:t> },</a:t>
            </a:r>
            <a:endParaRPr sz="9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F8F8F2"/>
                </a:solidFill>
                <a:latin typeface="Courier New"/>
                <a:ea typeface="Courier New"/>
                <a:cs typeface="Courier New"/>
                <a:sym typeface="Courier New"/>
              </a:rPr>
              <a:t>{  id</a:t>
            </a:r>
            <a:r>
              <a:rPr lang="en-GB" sz="950">
                <a:solidFill>
                  <a:srgbClr val="FF79C6"/>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 </a:t>
            </a:r>
            <a:r>
              <a:rPr lang="en-GB" sz="950">
                <a:solidFill>
                  <a:srgbClr val="BD93F9"/>
                </a:solidFill>
                <a:latin typeface="Courier New"/>
                <a:ea typeface="Courier New"/>
                <a:cs typeface="Courier New"/>
                <a:sym typeface="Courier New"/>
              </a:rPr>
              <a:t>3</a:t>
            </a:r>
            <a:r>
              <a:rPr lang="en-GB" sz="950">
                <a:solidFill>
                  <a:srgbClr val="F8F8F2"/>
                </a:solidFill>
                <a:latin typeface="Courier New"/>
                <a:ea typeface="Courier New"/>
                <a:cs typeface="Courier New"/>
                <a:sym typeface="Courier New"/>
              </a:rPr>
              <a:t>,  nombre</a:t>
            </a:r>
            <a:r>
              <a:rPr lang="en-GB" sz="950">
                <a:solidFill>
                  <a:srgbClr val="FF79C6"/>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 </a:t>
            </a:r>
            <a:r>
              <a:rPr lang="en-GB" sz="950">
                <a:solidFill>
                  <a:srgbClr val="E9F284"/>
                </a:solidFill>
                <a:latin typeface="Courier New"/>
                <a:ea typeface="Courier New"/>
                <a:cs typeface="Courier New"/>
                <a:sym typeface="Courier New"/>
              </a:rPr>
              <a:t>"</a:t>
            </a:r>
            <a:r>
              <a:rPr lang="en-GB" sz="950">
                <a:solidFill>
                  <a:srgbClr val="F1FA8C"/>
                </a:solidFill>
                <a:latin typeface="Courier New"/>
                <a:ea typeface="Courier New"/>
                <a:cs typeface="Courier New"/>
                <a:sym typeface="Courier New"/>
              </a:rPr>
              <a:t>Pan</a:t>
            </a:r>
            <a:r>
              <a:rPr lang="en-GB" sz="950">
                <a:solidFill>
                  <a:srgbClr val="E9F284"/>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  , precio</a:t>
            </a:r>
            <a:r>
              <a:rPr lang="en-GB" sz="950">
                <a:solidFill>
                  <a:srgbClr val="FF79C6"/>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 </a:t>
            </a:r>
            <a:r>
              <a:rPr lang="en-GB" sz="950">
                <a:solidFill>
                  <a:srgbClr val="BD93F9"/>
                </a:solidFill>
                <a:latin typeface="Courier New"/>
                <a:ea typeface="Courier New"/>
                <a:cs typeface="Courier New"/>
                <a:sym typeface="Courier New"/>
              </a:rPr>
              <a:t>50</a:t>
            </a:r>
            <a:r>
              <a:rPr lang="en-GB" sz="950">
                <a:solidFill>
                  <a:srgbClr val="F8F8F2"/>
                </a:solidFill>
                <a:latin typeface="Courier New"/>
                <a:ea typeface="Courier New"/>
                <a:cs typeface="Courier New"/>
                <a:sym typeface="Courier New"/>
              </a:rPr>
              <a:t>},</a:t>
            </a:r>
            <a:endParaRPr sz="9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F8F8F2"/>
                </a:solidFill>
                <a:latin typeface="Courier New"/>
                <a:ea typeface="Courier New"/>
                <a:cs typeface="Courier New"/>
                <a:sym typeface="Courier New"/>
              </a:rPr>
              <a:t>{  id</a:t>
            </a:r>
            <a:r>
              <a:rPr lang="en-GB" sz="950">
                <a:solidFill>
                  <a:srgbClr val="FF79C6"/>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 </a:t>
            </a:r>
            <a:r>
              <a:rPr lang="en-GB" sz="950">
                <a:solidFill>
                  <a:srgbClr val="BD93F9"/>
                </a:solidFill>
                <a:latin typeface="Courier New"/>
                <a:ea typeface="Courier New"/>
                <a:cs typeface="Courier New"/>
                <a:sym typeface="Courier New"/>
              </a:rPr>
              <a:t>4</a:t>
            </a:r>
            <a:r>
              <a:rPr lang="en-GB" sz="950">
                <a:solidFill>
                  <a:srgbClr val="F8F8F2"/>
                </a:solidFill>
                <a:latin typeface="Courier New"/>
                <a:ea typeface="Courier New"/>
                <a:cs typeface="Courier New"/>
                <a:sym typeface="Courier New"/>
              </a:rPr>
              <a:t>,  nombre</a:t>
            </a:r>
            <a:r>
              <a:rPr lang="en-GB" sz="950">
                <a:solidFill>
                  <a:srgbClr val="FF79C6"/>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 </a:t>
            </a:r>
            <a:r>
              <a:rPr lang="en-GB" sz="950">
                <a:solidFill>
                  <a:srgbClr val="E9F284"/>
                </a:solidFill>
                <a:latin typeface="Courier New"/>
                <a:ea typeface="Courier New"/>
                <a:cs typeface="Courier New"/>
                <a:sym typeface="Courier New"/>
              </a:rPr>
              <a:t>"</a:t>
            </a:r>
            <a:r>
              <a:rPr lang="en-GB" sz="950">
                <a:solidFill>
                  <a:srgbClr val="F1FA8C"/>
                </a:solidFill>
                <a:latin typeface="Courier New"/>
                <a:ea typeface="Courier New"/>
                <a:cs typeface="Courier New"/>
                <a:sym typeface="Courier New"/>
              </a:rPr>
              <a:t>Flan</a:t>
            </a:r>
            <a:r>
              <a:rPr lang="en-GB" sz="950">
                <a:solidFill>
                  <a:srgbClr val="E9F284"/>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 , precio</a:t>
            </a:r>
            <a:r>
              <a:rPr lang="en-GB" sz="950">
                <a:solidFill>
                  <a:srgbClr val="FF79C6"/>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 </a:t>
            </a:r>
            <a:r>
              <a:rPr lang="en-GB" sz="950">
                <a:solidFill>
                  <a:srgbClr val="BD93F9"/>
                </a:solidFill>
                <a:latin typeface="Courier New"/>
                <a:ea typeface="Courier New"/>
                <a:cs typeface="Courier New"/>
                <a:sym typeface="Courier New"/>
              </a:rPr>
              <a:t>100</a:t>
            </a:r>
            <a:r>
              <a:rPr lang="en-GB" sz="950">
                <a:solidFill>
                  <a:srgbClr val="F8F8F2"/>
                </a:solidFill>
                <a:latin typeface="Courier New"/>
                <a:ea typeface="Courier New"/>
                <a:cs typeface="Courier New"/>
                <a:sym typeface="Courier New"/>
              </a:rPr>
              <a:t>}];</a:t>
            </a:r>
            <a:endParaRPr sz="9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6272A4"/>
                </a:solidFill>
                <a:latin typeface="Courier New"/>
                <a:ea typeface="Courier New"/>
                <a:cs typeface="Courier New"/>
                <a:sym typeface="Courier New"/>
              </a:rPr>
              <a:t>// Asociamos el evento click en ready luego del DOM Generado</a:t>
            </a:r>
            <a:endParaRPr sz="9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50FA7B"/>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a:t>
            </a:r>
            <a:r>
              <a:rPr lang="en-GB" sz="950">
                <a:solidFill>
                  <a:srgbClr val="BD93F9"/>
                </a:solidFill>
                <a:latin typeface="Courier New"/>
                <a:ea typeface="Courier New"/>
                <a:cs typeface="Courier New"/>
                <a:sym typeface="Courier New"/>
              </a:rPr>
              <a:t>document</a:t>
            </a:r>
            <a:r>
              <a:rPr lang="en-GB" sz="950">
                <a:solidFill>
                  <a:srgbClr val="F8F8F2"/>
                </a:solidFill>
                <a:latin typeface="Courier New"/>
                <a:ea typeface="Courier New"/>
                <a:cs typeface="Courier New"/>
                <a:sym typeface="Courier New"/>
              </a:rPr>
              <a:t>).</a:t>
            </a:r>
            <a:r>
              <a:rPr lang="en-GB" sz="950">
                <a:solidFill>
                  <a:srgbClr val="50FA7B"/>
                </a:solidFill>
                <a:latin typeface="Courier New"/>
                <a:ea typeface="Courier New"/>
                <a:cs typeface="Courier New"/>
                <a:sym typeface="Courier New"/>
              </a:rPr>
              <a:t>ready</a:t>
            </a:r>
            <a:r>
              <a:rPr lang="en-GB" sz="950">
                <a:solidFill>
                  <a:srgbClr val="F8F8F2"/>
                </a:solidFill>
                <a:latin typeface="Courier New"/>
                <a:ea typeface="Courier New"/>
                <a:cs typeface="Courier New"/>
                <a:sym typeface="Courier New"/>
              </a:rPr>
              <a:t>(</a:t>
            </a:r>
            <a:r>
              <a:rPr lang="en-GB" sz="950">
                <a:solidFill>
                  <a:srgbClr val="FF79C6"/>
                </a:solidFill>
                <a:latin typeface="Courier New"/>
                <a:ea typeface="Courier New"/>
                <a:cs typeface="Courier New"/>
                <a:sym typeface="Courier New"/>
              </a:rPr>
              <a:t>function</a:t>
            </a:r>
            <a:r>
              <a:rPr lang="en-GB" sz="950">
                <a:solidFill>
                  <a:srgbClr val="F8F8F2"/>
                </a:solidFill>
                <a:latin typeface="Courier New"/>
                <a:ea typeface="Courier New"/>
                <a:cs typeface="Courier New"/>
                <a:sym typeface="Courier New"/>
              </a:rPr>
              <a:t> () {</a:t>
            </a:r>
            <a:endParaRPr sz="9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F8F8F2"/>
                </a:solidFill>
                <a:latin typeface="Courier New"/>
                <a:ea typeface="Courier New"/>
                <a:cs typeface="Courier New"/>
                <a:sym typeface="Courier New"/>
              </a:rPr>
              <a:t>    </a:t>
            </a:r>
            <a:r>
              <a:rPr lang="en-GB" sz="950">
                <a:solidFill>
                  <a:srgbClr val="50FA7B"/>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a:t>
            </a:r>
            <a:r>
              <a:rPr lang="en-GB" sz="950">
                <a:solidFill>
                  <a:srgbClr val="E9F284"/>
                </a:solidFill>
                <a:latin typeface="Courier New"/>
                <a:ea typeface="Courier New"/>
                <a:cs typeface="Courier New"/>
                <a:sym typeface="Courier New"/>
              </a:rPr>
              <a:t>"</a:t>
            </a:r>
            <a:r>
              <a:rPr lang="en-GB" sz="950">
                <a:solidFill>
                  <a:srgbClr val="F1FA8C"/>
                </a:solidFill>
                <a:latin typeface="Courier New"/>
                <a:ea typeface="Courier New"/>
                <a:cs typeface="Courier New"/>
                <a:sym typeface="Courier New"/>
              </a:rPr>
              <a:t>.btnComprar</a:t>
            </a:r>
            <a:r>
              <a:rPr lang="en-GB" sz="950">
                <a:solidFill>
                  <a:srgbClr val="E9F284"/>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a:t>
            </a:r>
            <a:r>
              <a:rPr lang="en-GB" sz="950">
                <a:solidFill>
                  <a:srgbClr val="50FA7B"/>
                </a:solidFill>
                <a:latin typeface="Courier New"/>
                <a:ea typeface="Courier New"/>
                <a:cs typeface="Courier New"/>
                <a:sym typeface="Courier New"/>
              </a:rPr>
              <a:t>click</a:t>
            </a:r>
            <a:r>
              <a:rPr lang="en-GB" sz="950">
                <a:solidFill>
                  <a:srgbClr val="F8F8F2"/>
                </a:solidFill>
                <a:latin typeface="Courier New"/>
                <a:ea typeface="Courier New"/>
                <a:cs typeface="Courier New"/>
                <a:sym typeface="Courier New"/>
              </a:rPr>
              <a:t>(</a:t>
            </a:r>
            <a:r>
              <a:rPr lang="en-GB" sz="950">
                <a:solidFill>
                  <a:srgbClr val="FF79C6"/>
                </a:solidFill>
                <a:latin typeface="Courier New"/>
                <a:ea typeface="Courier New"/>
                <a:cs typeface="Courier New"/>
                <a:sym typeface="Courier New"/>
              </a:rPr>
              <a:t>function</a:t>
            </a:r>
            <a:r>
              <a:rPr lang="en-GB" sz="950">
                <a:solidFill>
                  <a:srgbClr val="F8F8F2"/>
                </a:solidFill>
                <a:latin typeface="Courier New"/>
                <a:ea typeface="Courier New"/>
                <a:cs typeface="Courier New"/>
                <a:sym typeface="Courier New"/>
              </a:rPr>
              <a:t> (</a:t>
            </a:r>
            <a:r>
              <a:rPr i="1" lang="en-GB" sz="950">
                <a:solidFill>
                  <a:srgbClr val="FFB86C"/>
                </a:solidFill>
                <a:latin typeface="Courier New"/>
                <a:ea typeface="Courier New"/>
                <a:cs typeface="Courier New"/>
                <a:sym typeface="Courier New"/>
              </a:rPr>
              <a:t>e</a:t>
            </a:r>
            <a:r>
              <a:rPr lang="en-GB" sz="950">
                <a:solidFill>
                  <a:srgbClr val="F8F8F2"/>
                </a:solidFill>
                <a:latin typeface="Courier New"/>
                <a:ea typeface="Courier New"/>
                <a:cs typeface="Courier New"/>
                <a:sym typeface="Courier New"/>
              </a:rPr>
              <a:t>) { </a:t>
            </a:r>
            <a:endParaRPr sz="9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F8F8F2"/>
                </a:solidFill>
                <a:latin typeface="Courier New"/>
                <a:ea typeface="Courier New"/>
                <a:cs typeface="Courier New"/>
                <a:sym typeface="Courier New"/>
              </a:rPr>
              <a:t>        </a:t>
            </a:r>
            <a:r>
              <a:rPr lang="en-GB" sz="950">
                <a:solidFill>
                  <a:srgbClr val="6272A4"/>
                </a:solidFill>
                <a:latin typeface="Courier New"/>
                <a:ea typeface="Courier New"/>
                <a:cs typeface="Courier New"/>
                <a:sym typeface="Courier New"/>
              </a:rPr>
              <a:t>//Obtenemos hijos del padre &lt;div&gt; desde el target</a:t>
            </a:r>
            <a:endParaRPr sz="9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F8F8F2"/>
                </a:solidFill>
                <a:latin typeface="Courier New"/>
                <a:ea typeface="Courier New"/>
                <a:cs typeface="Courier New"/>
                <a:sym typeface="Courier New"/>
              </a:rPr>
              <a:t>        </a:t>
            </a:r>
            <a:r>
              <a:rPr lang="en-GB" sz="950">
                <a:solidFill>
                  <a:srgbClr val="FF79C6"/>
                </a:solidFill>
                <a:latin typeface="Courier New"/>
                <a:ea typeface="Courier New"/>
                <a:cs typeface="Courier New"/>
                <a:sym typeface="Courier New"/>
              </a:rPr>
              <a:t>let</a:t>
            </a:r>
            <a:r>
              <a:rPr lang="en-GB" sz="950">
                <a:solidFill>
                  <a:srgbClr val="F8F8F2"/>
                </a:solidFill>
                <a:latin typeface="Courier New"/>
                <a:ea typeface="Courier New"/>
                <a:cs typeface="Courier New"/>
                <a:sym typeface="Courier New"/>
              </a:rPr>
              <a:t> hijos </a:t>
            </a:r>
            <a:r>
              <a:rPr lang="en-GB" sz="950">
                <a:solidFill>
                  <a:srgbClr val="FF79C6"/>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 </a:t>
            </a:r>
            <a:r>
              <a:rPr lang="en-GB" sz="950">
                <a:solidFill>
                  <a:srgbClr val="50FA7B"/>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a:t>
            </a:r>
            <a:r>
              <a:rPr i="1" lang="en-GB" sz="950">
                <a:solidFill>
                  <a:srgbClr val="FFB86C"/>
                </a:solidFill>
                <a:latin typeface="Courier New"/>
                <a:ea typeface="Courier New"/>
                <a:cs typeface="Courier New"/>
                <a:sym typeface="Courier New"/>
              </a:rPr>
              <a:t>e</a:t>
            </a:r>
            <a:r>
              <a:rPr lang="en-GB" sz="950">
                <a:solidFill>
                  <a:srgbClr val="F8F8F2"/>
                </a:solidFill>
                <a:latin typeface="Courier New"/>
                <a:ea typeface="Courier New"/>
                <a:cs typeface="Courier New"/>
                <a:sym typeface="Courier New"/>
              </a:rPr>
              <a:t>.target).</a:t>
            </a:r>
            <a:r>
              <a:rPr lang="en-GB" sz="950">
                <a:solidFill>
                  <a:srgbClr val="50FA7B"/>
                </a:solidFill>
                <a:latin typeface="Courier New"/>
                <a:ea typeface="Courier New"/>
                <a:cs typeface="Courier New"/>
                <a:sym typeface="Courier New"/>
              </a:rPr>
              <a:t>parent</a:t>
            </a:r>
            <a:r>
              <a:rPr lang="en-GB" sz="950">
                <a:solidFill>
                  <a:srgbClr val="F8F8F2"/>
                </a:solidFill>
                <a:latin typeface="Courier New"/>
                <a:ea typeface="Courier New"/>
                <a:cs typeface="Courier New"/>
                <a:sym typeface="Courier New"/>
              </a:rPr>
              <a:t>().</a:t>
            </a:r>
            <a:r>
              <a:rPr lang="en-GB" sz="950">
                <a:solidFill>
                  <a:srgbClr val="50FA7B"/>
                </a:solidFill>
                <a:latin typeface="Courier New"/>
                <a:ea typeface="Courier New"/>
                <a:cs typeface="Courier New"/>
                <a:sym typeface="Courier New"/>
              </a:rPr>
              <a:t>children</a:t>
            </a:r>
            <a:r>
              <a:rPr lang="en-GB" sz="950">
                <a:solidFill>
                  <a:srgbClr val="F8F8F2"/>
                </a:solidFill>
                <a:latin typeface="Courier New"/>
                <a:ea typeface="Courier New"/>
                <a:cs typeface="Courier New"/>
                <a:sym typeface="Courier New"/>
              </a:rPr>
              <a:t>();</a:t>
            </a:r>
            <a:endParaRPr sz="9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F8F8F2"/>
                </a:solidFill>
                <a:latin typeface="Courier New"/>
                <a:ea typeface="Courier New"/>
                <a:cs typeface="Courier New"/>
                <a:sym typeface="Courier New"/>
              </a:rPr>
              <a:t>        </a:t>
            </a:r>
            <a:r>
              <a:rPr lang="en-GB" sz="950">
                <a:solidFill>
                  <a:srgbClr val="6272A4"/>
                </a:solidFill>
                <a:latin typeface="Courier New"/>
                <a:ea typeface="Courier New"/>
                <a:cs typeface="Courier New"/>
                <a:sym typeface="Courier New"/>
              </a:rPr>
              <a:t>//Primer input, valor de ID oculto</a:t>
            </a:r>
            <a:endParaRPr sz="9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F8F8F2"/>
                </a:solidFill>
                <a:latin typeface="Courier New"/>
                <a:ea typeface="Courier New"/>
                <a:cs typeface="Courier New"/>
                <a:sym typeface="Courier New"/>
              </a:rPr>
              <a:t>        </a:t>
            </a:r>
            <a:r>
              <a:rPr lang="en-GB" sz="950">
                <a:solidFill>
                  <a:srgbClr val="BD93F9"/>
                </a:solidFill>
                <a:latin typeface="Courier New"/>
                <a:ea typeface="Courier New"/>
                <a:cs typeface="Courier New"/>
                <a:sym typeface="Courier New"/>
              </a:rPr>
              <a:t>console</a:t>
            </a:r>
            <a:r>
              <a:rPr lang="en-GB" sz="950">
                <a:solidFill>
                  <a:srgbClr val="F8F8F2"/>
                </a:solidFill>
                <a:latin typeface="Courier New"/>
                <a:ea typeface="Courier New"/>
                <a:cs typeface="Courier New"/>
                <a:sym typeface="Courier New"/>
              </a:rPr>
              <a:t>.</a:t>
            </a:r>
            <a:r>
              <a:rPr lang="en-GB" sz="950">
                <a:solidFill>
                  <a:srgbClr val="50FA7B"/>
                </a:solidFill>
                <a:latin typeface="Courier New"/>
                <a:ea typeface="Courier New"/>
                <a:cs typeface="Courier New"/>
                <a:sym typeface="Courier New"/>
              </a:rPr>
              <a:t>log</a:t>
            </a:r>
            <a:r>
              <a:rPr lang="en-GB" sz="950">
                <a:solidFill>
                  <a:srgbClr val="F8F8F2"/>
                </a:solidFill>
                <a:latin typeface="Courier New"/>
                <a:ea typeface="Courier New"/>
                <a:cs typeface="Courier New"/>
                <a:sym typeface="Courier New"/>
              </a:rPr>
              <a:t>(hijos[</a:t>
            </a:r>
            <a:r>
              <a:rPr lang="en-GB" sz="950">
                <a:solidFill>
                  <a:srgbClr val="BD93F9"/>
                </a:solidFill>
                <a:latin typeface="Courier New"/>
                <a:ea typeface="Courier New"/>
                <a:cs typeface="Courier New"/>
                <a:sym typeface="Courier New"/>
              </a:rPr>
              <a:t>0</a:t>
            </a:r>
            <a:r>
              <a:rPr lang="en-GB" sz="950">
                <a:solidFill>
                  <a:srgbClr val="F8F8F2"/>
                </a:solidFill>
                <a:latin typeface="Courier New"/>
                <a:ea typeface="Courier New"/>
                <a:cs typeface="Courier New"/>
                <a:sym typeface="Courier New"/>
              </a:rPr>
              <a:t>].value);</a:t>
            </a:r>
            <a:endParaRPr sz="9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F8F8F2"/>
                </a:solidFill>
                <a:latin typeface="Courier New"/>
                <a:ea typeface="Courier New"/>
                <a:cs typeface="Courier New"/>
                <a:sym typeface="Courier New"/>
              </a:rPr>
              <a:t>    });</a:t>
            </a:r>
            <a:endParaRPr sz="9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F8F8F2"/>
                </a:solidFill>
                <a:latin typeface="Courier New"/>
                <a:ea typeface="Courier New"/>
                <a:cs typeface="Courier New"/>
                <a:sym typeface="Courier New"/>
              </a:rPr>
              <a:t>});</a:t>
            </a:r>
            <a:endParaRPr sz="9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6272A4"/>
                </a:solidFill>
                <a:latin typeface="Courier New"/>
                <a:ea typeface="Courier New"/>
                <a:cs typeface="Courier New"/>
                <a:sym typeface="Courier New"/>
              </a:rPr>
              <a:t>// Recorremos el array con for..of</a:t>
            </a:r>
            <a:endParaRPr sz="9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FF79C6"/>
                </a:solidFill>
                <a:latin typeface="Courier New"/>
                <a:ea typeface="Courier New"/>
                <a:cs typeface="Courier New"/>
                <a:sym typeface="Courier New"/>
              </a:rPr>
              <a:t>for</a:t>
            </a:r>
            <a:r>
              <a:rPr lang="en-GB" sz="950">
                <a:solidFill>
                  <a:srgbClr val="F8F8F2"/>
                </a:solidFill>
                <a:latin typeface="Courier New"/>
                <a:ea typeface="Courier New"/>
                <a:cs typeface="Courier New"/>
                <a:sym typeface="Courier New"/>
              </a:rPr>
              <a:t> (</a:t>
            </a:r>
            <a:r>
              <a:rPr lang="en-GB" sz="950">
                <a:solidFill>
                  <a:srgbClr val="FF79C6"/>
                </a:solidFill>
                <a:latin typeface="Courier New"/>
                <a:ea typeface="Courier New"/>
                <a:cs typeface="Courier New"/>
                <a:sym typeface="Courier New"/>
              </a:rPr>
              <a:t>const</a:t>
            </a:r>
            <a:r>
              <a:rPr lang="en-GB" sz="950">
                <a:solidFill>
                  <a:srgbClr val="F8F8F2"/>
                </a:solidFill>
                <a:latin typeface="Courier New"/>
                <a:ea typeface="Courier New"/>
                <a:cs typeface="Courier New"/>
                <a:sym typeface="Courier New"/>
              </a:rPr>
              <a:t> </a:t>
            </a:r>
            <a:r>
              <a:rPr lang="en-GB" sz="950">
                <a:solidFill>
                  <a:srgbClr val="BD93F9"/>
                </a:solidFill>
                <a:latin typeface="Courier New"/>
                <a:ea typeface="Courier New"/>
                <a:cs typeface="Courier New"/>
                <a:sym typeface="Courier New"/>
              </a:rPr>
              <a:t>producto</a:t>
            </a:r>
            <a:r>
              <a:rPr lang="en-GB" sz="950">
                <a:solidFill>
                  <a:srgbClr val="F8F8F2"/>
                </a:solidFill>
                <a:latin typeface="Courier New"/>
                <a:ea typeface="Courier New"/>
                <a:cs typeface="Courier New"/>
                <a:sym typeface="Courier New"/>
              </a:rPr>
              <a:t> </a:t>
            </a:r>
            <a:r>
              <a:rPr lang="en-GB" sz="950">
                <a:solidFill>
                  <a:srgbClr val="FF79C6"/>
                </a:solidFill>
                <a:latin typeface="Courier New"/>
                <a:ea typeface="Courier New"/>
                <a:cs typeface="Courier New"/>
                <a:sym typeface="Courier New"/>
              </a:rPr>
              <a:t>of</a:t>
            </a:r>
            <a:r>
              <a:rPr lang="en-GB" sz="950">
                <a:solidFill>
                  <a:srgbClr val="F8F8F2"/>
                </a:solidFill>
                <a:latin typeface="Courier New"/>
                <a:ea typeface="Courier New"/>
                <a:cs typeface="Courier New"/>
                <a:sym typeface="Courier New"/>
              </a:rPr>
              <a:t> </a:t>
            </a:r>
            <a:r>
              <a:rPr lang="en-GB" sz="950">
                <a:solidFill>
                  <a:srgbClr val="BD93F9"/>
                </a:solidFill>
                <a:latin typeface="Courier New"/>
                <a:ea typeface="Courier New"/>
                <a:cs typeface="Courier New"/>
                <a:sym typeface="Courier New"/>
              </a:rPr>
              <a:t>productos</a:t>
            </a:r>
            <a:r>
              <a:rPr lang="en-GB" sz="950">
                <a:solidFill>
                  <a:srgbClr val="F8F8F2"/>
                </a:solidFill>
                <a:latin typeface="Courier New"/>
                <a:ea typeface="Courier New"/>
                <a:cs typeface="Courier New"/>
                <a:sym typeface="Courier New"/>
              </a:rPr>
              <a:t>) {</a:t>
            </a:r>
            <a:endParaRPr sz="9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F8F8F2"/>
                </a:solidFill>
                <a:latin typeface="Courier New"/>
                <a:ea typeface="Courier New"/>
                <a:cs typeface="Courier New"/>
                <a:sym typeface="Courier New"/>
              </a:rPr>
              <a:t>    </a:t>
            </a:r>
            <a:r>
              <a:rPr lang="en-GB" sz="950">
                <a:solidFill>
                  <a:srgbClr val="6272A4"/>
                </a:solidFill>
                <a:latin typeface="Courier New"/>
                <a:ea typeface="Courier New"/>
                <a:cs typeface="Courier New"/>
                <a:sym typeface="Courier New"/>
              </a:rPr>
              <a:t>//Por cada producto además de los datos agregamos un botón </a:t>
            </a:r>
            <a:endParaRPr sz="950">
              <a:solidFill>
                <a:srgbClr val="6272A4"/>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F8F8F2"/>
                </a:solidFill>
                <a:latin typeface="Courier New"/>
                <a:ea typeface="Courier New"/>
                <a:cs typeface="Courier New"/>
                <a:sym typeface="Courier New"/>
              </a:rPr>
              <a:t>    </a:t>
            </a:r>
            <a:r>
              <a:rPr lang="en-GB" sz="950">
                <a:solidFill>
                  <a:srgbClr val="50FA7B"/>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a:t>
            </a:r>
            <a:r>
              <a:rPr lang="en-GB" sz="950">
                <a:solidFill>
                  <a:srgbClr val="E9F284"/>
                </a:solidFill>
                <a:latin typeface="Courier New"/>
                <a:ea typeface="Courier New"/>
                <a:cs typeface="Courier New"/>
                <a:sym typeface="Courier New"/>
              </a:rPr>
              <a:t>"</a:t>
            </a:r>
            <a:r>
              <a:rPr lang="en-GB" sz="950">
                <a:solidFill>
                  <a:srgbClr val="F1FA8C"/>
                </a:solidFill>
                <a:latin typeface="Courier New"/>
                <a:ea typeface="Courier New"/>
                <a:cs typeface="Courier New"/>
                <a:sym typeface="Courier New"/>
              </a:rPr>
              <a:t>#app</a:t>
            </a:r>
            <a:r>
              <a:rPr lang="en-GB" sz="950">
                <a:solidFill>
                  <a:srgbClr val="E9F284"/>
                </a:solidFill>
                <a:latin typeface="Courier New"/>
                <a:ea typeface="Courier New"/>
                <a:cs typeface="Courier New"/>
                <a:sym typeface="Courier New"/>
              </a:rPr>
              <a:t>"</a:t>
            </a:r>
            <a:r>
              <a:rPr lang="en-GB" sz="950">
                <a:solidFill>
                  <a:srgbClr val="F8F8F2"/>
                </a:solidFill>
                <a:latin typeface="Courier New"/>
                <a:ea typeface="Courier New"/>
                <a:cs typeface="Courier New"/>
                <a:sym typeface="Courier New"/>
              </a:rPr>
              <a:t>).</a:t>
            </a:r>
            <a:r>
              <a:rPr lang="en-GB" sz="950">
                <a:solidFill>
                  <a:srgbClr val="50FA7B"/>
                </a:solidFill>
                <a:latin typeface="Courier New"/>
                <a:ea typeface="Courier New"/>
                <a:cs typeface="Courier New"/>
                <a:sym typeface="Courier New"/>
              </a:rPr>
              <a:t>append</a:t>
            </a:r>
            <a:r>
              <a:rPr lang="en-GB" sz="950">
                <a:solidFill>
                  <a:srgbClr val="F8F8F2"/>
                </a:solidFill>
                <a:latin typeface="Courier New"/>
                <a:ea typeface="Courier New"/>
                <a:cs typeface="Courier New"/>
                <a:sym typeface="Courier New"/>
              </a:rPr>
              <a:t>(</a:t>
            </a:r>
            <a:r>
              <a:rPr lang="en-GB" sz="950">
                <a:solidFill>
                  <a:srgbClr val="F1FA8C"/>
                </a:solidFill>
                <a:latin typeface="Courier New"/>
                <a:ea typeface="Courier New"/>
                <a:cs typeface="Courier New"/>
                <a:sym typeface="Courier New"/>
              </a:rPr>
              <a:t>`&lt;div&gt;</a:t>
            </a:r>
            <a:endParaRPr sz="9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F1FA8C"/>
                </a:solidFill>
                <a:latin typeface="Courier New"/>
                <a:ea typeface="Courier New"/>
                <a:cs typeface="Courier New"/>
                <a:sym typeface="Courier New"/>
              </a:rPr>
              <a:t>                        &lt;input value="</a:t>
            </a:r>
            <a:r>
              <a:rPr lang="en-GB" sz="950">
                <a:solidFill>
                  <a:srgbClr val="FF79C6"/>
                </a:solidFill>
                <a:latin typeface="Courier New"/>
                <a:ea typeface="Courier New"/>
                <a:cs typeface="Courier New"/>
                <a:sym typeface="Courier New"/>
              </a:rPr>
              <a:t>${</a:t>
            </a:r>
            <a:r>
              <a:rPr lang="en-GB" sz="950">
                <a:solidFill>
                  <a:srgbClr val="BD93F9"/>
                </a:solidFill>
                <a:latin typeface="Courier New"/>
                <a:ea typeface="Courier New"/>
                <a:cs typeface="Courier New"/>
                <a:sym typeface="Courier New"/>
              </a:rPr>
              <a:t>producto</a:t>
            </a:r>
            <a:r>
              <a:rPr lang="en-GB" sz="950">
                <a:solidFill>
                  <a:srgbClr val="F8F8F2"/>
                </a:solidFill>
                <a:latin typeface="Courier New"/>
                <a:ea typeface="Courier New"/>
                <a:cs typeface="Courier New"/>
                <a:sym typeface="Courier New"/>
              </a:rPr>
              <a:t>.id</a:t>
            </a:r>
            <a:r>
              <a:rPr lang="en-GB" sz="950">
                <a:solidFill>
                  <a:srgbClr val="FF79C6"/>
                </a:solidFill>
                <a:latin typeface="Courier New"/>
                <a:ea typeface="Courier New"/>
                <a:cs typeface="Courier New"/>
                <a:sym typeface="Courier New"/>
              </a:rPr>
              <a:t>}</a:t>
            </a:r>
            <a:r>
              <a:rPr lang="en-GB" sz="950">
                <a:solidFill>
                  <a:srgbClr val="F1FA8C"/>
                </a:solidFill>
                <a:latin typeface="Courier New"/>
                <a:ea typeface="Courier New"/>
                <a:cs typeface="Courier New"/>
                <a:sym typeface="Courier New"/>
              </a:rPr>
              <a:t>" type="hidden"&gt;</a:t>
            </a:r>
            <a:endParaRPr sz="9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F1FA8C"/>
                </a:solidFill>
                <a:latin typeface="Courier New"/>
                <a:ea typeface="Courier New"/>
                <a:cs typeface="Courier New"/>
                <a:sym typeface="Courier New"/>
              </a:rPr>
              <a:t>                        &lt;h4&gt;  Producto: </a:t>
            </a:r>
            <a:r>
              <a:rPr lang="en-GB" sz="950">
                <a:solidFill>
                  <a:srgbClr val="FF79C6"/>
                </a:solidFill>
                <a:latin typeface="Courier New"/>
                <a:ea typeface="Courier New"/>
                <a:cs typeface="Courier New"/>
                <a:sym typeface="Courier New"/>
              </a:rPr>
              <a:t>${</a:t>
            </a:r>
            <a:r>
              <a:rPr lang="en-GB" sz="950">
                <a:solidFill>
                  <a:srgbClr val="BD93F9"/>
                </a:solidFill>
                <a:latin typeface="Courier New"/>
                <a:ea typeface="Courier New"/>
                <a:cs typeface="Courier New"/>
                <a:sym typeface="Courier New"/>
              </a:rPr>
              <a:t>producto</a:t>
            </a:r>
            <a:r>
              <a:rPr lang="en-GB" sz="950">
                <a:solidFill>
                  <a:srgbClr val="F8F8F2"/>
                </a:solidFill>
                <a:latin typeface="Courier New"/>
                <a:ea typeface="Courier New"/>
                <a:cs typeface="Courier New"/>
                <a:sym typeface="Courier New"/>
              </a:rPr>
              <a:t>.nombre</a:t>
            </a:r>
            <a:r>
              <a:rPr lang="en-GB" sz="950">
                <a:solidFill>
                  <a:srgbClr val="FF79C6"/>
                </a:solidFill>
                <a:latin typeface="Courier New"/>
                <a:ea typeface="Courier New"/>
                <a:cs typeface="Courier New"/>
                <a:sym typeface="Courier New"/>
              </a:rPr>
              <a:t>}</a:t>
            </a:r>
            <a:r>
              <a:rPr lang="en-GB" sz="950">
                <a:solidFill>
                  <a:srgbClr val="F1FA8C"/>
                </a:solidFill>
                <a:latin typeface="Courier New"/>
                <a:ea typeface="Courier New"/>
                <a:cs typeface="Courier New"/>
                <a:sym typeface="Courier New"/>
              </a:rPr>
              <a:t>&lt;/h4&gt;</a:t>
            </a:r>
            <a:endParaRPr sz="9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F1FA8C"/>
                </a:solidFill>
                <a:latin typeface="Courier New"/>
                <a:ea typeface="Courier New"/>
                <a:cs typeface="Courier New"/>
                <a:sym typeface="Courier New"/>
              </a:rPr>
              <a:t>                        &lt;b&gt; $ </a:t>
            </a:r>
            <a:r>
              <a:rPr lang="en-GB" sz="950">
                <a:solidFill>
                  <a:srgbClr val="FF79C6"/>
                </a:solidFill>
                <a:latin typeface="Courier New"/>
                <a:ea typeface="Courier New"/>
                <a:cs typeface="Courier New"/>
                <a:sym typeface="Courier New"/>
              </a:rPr>
              <a:t>${</a:t>
            </a:r>
            <a:r>
              <a:rPr lang="en-GB" sz="950">
                <a:solidFill>
                  <a:srgbClr val="BD93F9"/>
                </a:solidFill>
                <a:latin typeface="Courier New"/>
                <a:ea typeface="Courier New"/>
                <a:cs typeface="Courier New"/>
                <a:sym typeface="Courier New"/>
              </a:rPr>
              <a:t>producto</a:t>
            </a:r>
            <a:r>
              <a:rPr lang="en-GB" sz="950">
                <a:solidFill>
                  <a:srgbClr val="F8F8F2"/>
                </a:solidFill>
                <a:latin typeface="Courier New"/>
                <a:ea typeface="Courier New"/>
                <a:cs typeface="Courier New"/>
                <a:sym typeface="Courier New"/>
              </a:rPr>
              <a:t>.precio</a:t>
            </a:r>
            <a:r>
              <a:rPr lang="en-GB" sz="950">
                <a:solidFill>
                  <a:srgbClr val="FF79C6"/>
                </a:solidFill>
                <a:latin typeface="Courier New"/>
                <a:ea typeface="Courier New"/>
                <a:cs typeface="Courier New"/>
                <a:sym typeface="Courier New"/>
              </a:rPr>
              <a:t>}</a:t>
            </a:r>
            <a:r>
              <a:rPr lang="en-GB" sz="950">
                <a:solidFill>
                  <a:srgbClr val="F1FA8C"/>
                </a:solidFill>
                <a:latin typeface="Courier New"/>
                <a:ea typeface="Courier New"/>
                <a:cs typeface="Courier New"/>
                <a:sym typeface="Courier New"/>
              </a:rPr>
              <a:t>&lt;/b&gt;</a:t>
            </a:r>
            <a:endParaRPr sz="9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F1FA8C"/>
                </a:solidFill>
                <a:latin typeface="Courier New"/>
                <a:ea typeface="Courier New"/>
                <a:cs typeface="Courier New"/>
                <a:sym typeface="Courier New"/>
              </a:rPr>
              <a:t>                        &lt;button class="btnComprar"&gt;Comprar&lt;/button&gt;</a:t>
            </a:r>
            <a:endParaRPr sz="950">
              <a:solidFill>
                <a:srgbClr val="F1FA8C"/>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F1FA8C"/>
                </a:solidFill>
                <a:latin typeface="Courier New"/>
                <a:ea typeface="Courier New"/>
                <a:cs typeface="Courier New"/>
                <a:sym typeface="Courier New"/>
              </a:rPr>
              <a:t>                    &lt;/div&gt;`</a:t>
            </a:r>
            <a:r>
              <a:rPr lang="en-GB" sz="950">
                <a:solidFill>
                  <a:srgbClr val="F8F8F2"/>
                </a:solidFill>
                <a:latin typeface="Courier New"/>
                <a:ea typeface="Courier New"/>
                <a:cs typeface="Courier New"/>
                <a:sym typeface="Courier New"/>
              </a:rPr>
              <a:t>);</a:t>
            </a:r>
            <a:endParaRPr sz="950">
              <a:solidFill>
                <a:srgbClr val="F8F8F2"/>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GB" sz="950">
                <a:solidFill>
                  <a:srgbClr val="F8F8F2"/>
                </a:solidFill>
                <a:latin typeface="Courier New"/>
                <a:ea typeface="Courier New"/>
                <a:cs typeface="Courier New"/>
                <a:sym typeface="Courier New"/>
              </a:rPr>
              <a:t>}</a:t>
            </a:r>
            <a:endParaRPr sz="950">
              <a:solidFill>
                <a:srgbClr val="F8F8F2"/>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4DD0E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FFFFFF"/>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rgbClr val="4DD0E1"/>
              </a:solidFill>
              <a:latin typeface="Courier New"/>
              <a:ea typeface="Courier New"/>
              <a:cs typeface="Courier New"/>
              <a:sym typeface="Courier New"/>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0" name="Shape 200"/>
        <p:cNvGrpSpPr/>
        <p:nvPr/>
      </p:nvGrpSpPr>
      <p:grpSpPr>
        <a:xfrm>
          <a:off x="0" y="0"/>
          <a:ext cx="0" cy="0"/>
          <a:chOff x="0" y="0"/>
          <a:chExt cx="0" cy="0"/>
        </a:xfrm>
      </p:grpSpPr>
      <p:sp>
        <p:nvSpPr>
          <p:cNvPr id="201" name="Google Shape;201;p43"/>
          <p:cNvSpPr/>
          <p:nvPr/>
        </p:nvSpPr>
        <p:spPr>
          <a:xfrm>
            <a:off x="3571050" y="1163625"/>
            <a:ext cx="2157900" cy="3138600"/>
          </a:xfrm>
          <a:prstGeom prst="rect">
            <a:avLst/>
          </a:prstGeom>
          <a:noFill/>
          <a:ln cap="flat" cmpd="sng" w="38100">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2" name="Google Shape;202;p4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203" name="Google Shape;203;p43"/>
          <p:cNvSpPr/>
          <p:nvPr/>
        </p:nvSpPr>
        <p:spPr>
          <a:xfrm>
            <a:off x="37786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43"/>
          <p:cNvSpPr txBox="1"/>
          <p:nvPr/>
        </p:nvSpPr>
        <p:spPr>
          <a:xfrm>
            <a:off x="39193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11</a:t>
            </a:r>
            <a:endParaRPr b="0" i="0" sz="1400" u="none" cap="none" strike="noStrike">
              <a:solidFill>
                <a:srgbClr val="000000"/>
              </a:solidFill>
              <a:latin typeface="Helvetica Neue"/>
              <a:ea typeface="Helvetica Neue"/>
              <a:cs typeface="Helvetica Neue"/>
              <a:sym typeface="Helvetica Neue"/>
            </a:endParaRPr>
          </a:p>
        </p:txBody>
      </p:sp>
      <p:sp>
        <p:nvSpPr>
          <p:cNvPr id="205" name="Google Shape;205;p43"/>
          <p:cNvSpPr txBox="1"/>
          <p:nvPr/>
        </p:nvSpPr>
        <p:spPr>
          <a:xfrm>
            <a:off x="3761125" y="1758000"/>
            <a:ext cx="20235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GB" sz="1200" u="none" cap="none" strike="noStrike">
                <a:solidFill>
                  <a:schemeClr val="dk1"/>
                </a:solidFill>
                <a:latin typeface="Helvetica Neue"/>
                <a:ea typeface="Helvetica Neue"/>
                <a:cs typeface="Helvetica Neue"/>
                <a:sym typeface="Helvetica Neue"/>
              </a:rPr>
              <a:t>jQuery y Selectores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206" name="Google Shape;206;p43"/>
          <p:cNvCxnSpPr/>
          <p:nvPr/>
        </p:nvCxnSpPr>
        <p:spPr>
          <a:xfrm>
            <a:off x="37611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07" name="Google Shape;207;p43"/>
          <p:cNvCxnSpPr/>
          <p:nvPr/>
        </p:nvCxnSpPr>
        <p:spPr>
          <a:xfrm>
            <a:off x="37611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08" name="Google Shape;208;p43"/>
          <p:cNvCxnSpPr/>
          <p:nvPr/>
        </p:nvCxnSpPr>
        <p:spPr>
          <a:xfrm>
            <a:off x="37611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09" name="Google Shape;209;p43"/>
          <p:cNvCxnSpPr/>
          <p:nvPr/>
        </p:nvCxnSpPr>
        <p:spPr>
          <a:xfrm>
            <a:off x="37611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10" name="Google Shape;210;p43"/>
          <p:cNvPicPr preferRelativeResize="0"/>
          <p:nvPr/>
        </p:nvPicPr>
        <p:blipFill rotWithShape="1">
          <a:blip r:embed="rId4">
            <a:alphaModFix/>
          </a:blip>
          <a:srcRect b="0" l="0" r="0" t="0"/>
          <a:stretch/>
        </p:blipFill>
        <p:spPr>
          <a:xfrm>
            <a:off x="5276200" y="1391289"/>
            <a:ext cx="196500" cy="196500"/>
          </a:xfrm>
          <a:prstGeom prst="rect">
            <a:avLst/>
          </a:prstGeom>
          <a:noFill/>
          <a:ln>
            <a:noFill/>
          </a:ln>
        </p:spPr>
      </p:pic>
      <p:sp>
        <p:nvSpPr>
          <p:cNvPr id="211" name="Google Shape;211;p43"/>
          <p:cNvSpPr/>
          <p:nvPr/>
        </p:nvSpPr>
        <p:spPr>
          <a:xfrm>
            <a:off x="120890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43"/>
          <p:cNvSpPr/>
          <p:nvPr/>
        </p:nvSpPr>
        <p:spPr>
          <a:xfrm>
            <a:off x="1395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43"/>
          <p:cNvSpPr txBox="1"/>
          <p:nvPr/>
        </p:nvSpPr>
        <p:spPr>
          <a:xfrm>
            <a:off x="1535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10</a:t>
            </a:r>
            <a:endParaRPr b="0" i="0" sz="1400" u="none" cap="none" strike="noStrike">
              <a:solidFill>
                <a:srgbClr val="000000"/>
              </a:solidFill>
              <a:latin typeface="Helvetica Neue"/>
              <a:ea typeface="Helvetica Neue"/>
              <a:cs typeface="Helvetica Neue"/>
              <a:sym typeface="Helvetica Neue"/>
            </a:endParaRPr>
          </a:p>
        </p:txBody>
      </p:sp>
      <p:sp>
        <p:nvSpPr>
          <p:cNvPr id="214" name="Google Shape;214;p43"/>
          <p:cNvSpPr txBox="1"/>
          <p:nvPr/>
        </p:nvSpPr>
        <p:spPr>
          <a:xfrm>
            <a:off x="1377625" y="1758000"/>
            <a:ext cx="20235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GB" sz="1200" u="none" cap="none" strike="noStrike">
                <a:solidFill>
                  <a:schemeClr val="dk1"/>
                </a:solidFill>
                <a:latin typeface="Helvetica Neue"/>
                <a:ea typeface="Helvetica Neue"/>
                <a:cs typeface="Helvetica Neue"/>
                <a:sym typeface="Helvetica Neue"/>
              </a:rPr>
              <a:t>Workshop I</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2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rgbClr val="000000"/>
              </a:buClr>
              <a:buSzPts val="1200"/>
              <a:buFont typeface="Arial"/>
              <a:buNone/>
            </a:pPr>
            <a:r>
              <a:t/>
            </a:r>
            <a:endParaRPr b="1" i="0" sz="1200" u="none" cap="none" strike="noStrike">
              <a:solidFill>
                <a:srgbClr val="000000"/>
              </a:solidFill>
              <a:latin typeface="Helvetica Neue"/>
              <a:ea typeface="Helvetica Neue"/>
              <a:cs typeface="Helvetica Neue"/>
              <a:sym typeface="Helvetica Neue"/>
            </a:endParaRPr>
          </a:p>
        </p:txBody>
      </p:sp>
      <p:cxnSp>
        <p:nvCxnSpPr>
          <p:cNvPr id="215" name="Google Shape;215;p43"/>
          <p:cNvCxnSpPr/>
          <p:nvPr/>
        </p:nvCxnSpPr>
        <p:spPr>
          <a:xfrm>
            <a:off x="1377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16" name="Google Shape;216;p43"/>
          <p:cNvCxnSpPr/>
          <p:nvPr/>
        </p:nvCxnSpPr>
        <p:spPr>
          <a:xfrm>
            <a:off x="1377600" y="28780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17" name="Google Shape;217;p43"/>
          <p:cNvCxnSpPr/>
          <p:nvPr/>
        </p:nvCxnSpPr>
        <p:spPr>
          <a:xfrm>
            <a:off x="1377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18" name="Google Shape;218;p43"/>
          <p:cNvCxnSpPr/>
          <p:nvPr/>
        </p:nvCxnSpPr>
        <p:spPr>
          <a:xfrm>
            <a:off x="1377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19" name="Google Shape;219;p43"/>
          <p:cNvPicPr preferRelativeResize="0"/>
          <p:nvPr/>
        </p:nvPicPr>
        <p:blipFill rotWithShape="1">
          <a:blip r:embed="rId4">
            <a:alphaModFix/>
          </a:blip>
          <a:srcRect b="0" l="0" r="0" t="0"/>
          <a:stretch/>
        </p:blipFill>
        <p:spPr>
          <a:xfrm>
            <a:off x="2966250" y="1391289"/>
            <a:ext cx="196500" cy="196500"/>
          </a:xfrm>
          <a:prstGeom prst="rect">
            <a:avLst/>
          </a:prstGeom>
          <a:noFill/>
          <a:ln>
            <a:noFill/>
          </a:ln>
        </p:spPr>
      </p:pic>
      <p:sp>
        <p:nvSpPr>
          <p:cNvPr id="220" name="Google Shape;220;p43"/>
          <p:cNvSpPr/>
          <p:nvPr/>
        </p:nvSpPr>
        <p:spPr>
          <a:xfrm>
            <a:off x="6010350" y="1163625"/>
            <a:ext cx="2157900" cy="3138600"/>
          </a:xfrm>
          <a:prstGeom prst="rect">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43"/>
          <p:cNvSpPr/>
          <p:nvPr/>
        </p:nvSpPr>
        <p:spPr>
          <a:xfrm>
            <a:off x="6162175" y="1333050"/>
            <a:ext cx="1819800" cy="330600"/>
          </a:xfrm>
          <a:prstGeom prst="rect">
            <a:avLst/>
          </a:prstGeom>
          <a:no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43"/>
          <p:cNvSpPr txBox="1"/>
          <p:nvPr/>
        </p:nvSpPr>
        <p:spPr>
          <a:xfrm>
            <a:off x="6302858" y="1305800"/>
            <a:ext cx="1234800" cy="36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GB" sz="1400" u="none" cap="none" strike="noStrike">
                <a:solidFill>
                  <a:srgbClr val="000000"/>
                </a:solidFill>
                <a:latin typeface="Helvetica Neue"/>
                <a:ea typeface="Helvetica Neue"/>
                <a:cs typeface="Helvetica Neue"/>
                <a:sym typeface="Helvetica Neue"/>
              </a:rPr>
              <a:t>Clase 12</a:t>
            </a:r>
            <a:endParaRPr b="0" i="0" sz="1400" u="none" cap="none" strike="noStrike">
              <a:solidFill>
                <a:srgbClr val="000000"/>
              </a:solidFill>
              <a:latin typeface="Helvetica Neue"/>
              <a:ea typeface="Helvetica Neue"/>
              <a:cs typeface="Helvetica Neue"/>
              <a:sym typeface="Helvetica Neue"/>
            </a:endParaRPr>
          </a:p>
        </p:txBody>
      </p:sp>
      <p:sp>
        <p:nvSpPr>
          <p:cNvPr id="223" name="Google Shape;223;p43"/>
          <p:cNvSpPr txBox="1"/>
          <p:nvPr/>
        </p:nvSpPr>
        <p:spPr>
          <a:xfrm>
            <a:off x="6144625" y="1758000"/>
            <a:ext cx="2023500" cy="424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Clr>
                <a:schemeClr val="dk1"/>
              </a:buClr>
              <a:buSzPts val="1100"/>
              <a:buFont typeface="Arial"/>
              <a:buNone/>
            </a:pPr>
            <a:r>
              <a:rPr b="1" i="0" lang="en-GB" sz="1200" u="none" cap="none" strike="noStrike">
                <a:solidFill>
                  <a:schemeClr val="dk1"/>
                </a:solidFill>
                <a:latin typeface="Helvetica Neue"/>
                <a:ea typeface="Helvetica Neue"/>
                <a:cs typeface="Helvetica Neue"/>
                <a:sym typeface="Helvetica Neue"/>
              </a:rPr>
              <a:t>jQuery: Eventos</a:t>
            </a:r>
            <a:endParaRPr b="1" i="0" sz="12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0"/>
              </a:spcBef>
              <a:spcAft>
                <a:spcPts val="0"/>
              </a:spcAft>
              <a:buClr>
                <a:schemeClr val="dk1"/>
              </a:buClr>
              <a:buSzPts val="1100"/>
              <a:buFont typeface="Arial"/>
              <a:buNone/>
            </a:pPr>
            <a:r>
              <a:t/>
            </a:r>
            <a:endParaRPr b="1" i="0" sz="1200" u="none" cap="none" strike="noStrike">
              <a:solidFill>
                <a:schemeClr val="dk1"/>
              </a:solidFill>
              <a:latin typeface="Helvetica Neue"/>
              <a:ea typeface="Helvetica Neue"/>
              <a:cs typeface="Helvetica Neue"/>
              <a:sym typeface="Helvetica Neue"/>
            </a:endParaRPr>
          </a:p>
        </p:txBody>
      </p:sp>
      <p:cxnSp>
        <p:nvCxnSpPr>
          <p:cNvPr id="224" name="Google Shape;224;p43"/>
          <p:cNvCxnSpPr/>
          <p:nvPr/>
        </p:nvCxnSpPr>
        <p:spPr>
          <a:xfrm>
            <a:off x="6144600" y="2446275"/>
            <a:ext cx="1854900" cy="0"/>
          </a:xfrm>
          <a:prstGeom prst="straightConnector1">
            <a:avLst/>
          </a:prstGeom>
          <a:noFill/>
          <a:ln cap="flat" cmpd="sng" w="9525">
            <a:solidFill>
              <a:srgbClr val="EFEFEF"/>
            </a:solidFill>
            <a:prstDash val="solid"/>
            <a:round/>
            <a:headEnd len="sm" w="sm" type="none"/>
            <a:tailEnd len="sm" w="sm" type="none"/>
          </a:ln>
        </p:spPr>
      </p:cxnSp>
      <p:cxnSp>
        <p:nvCxnSpPr>
          <p:cNvPr id="225" name="Google Shape;225;p43"/>
          <p:cNvCxnSpPr/>
          <p:nvPr/>
        </p:nvCxnSpPr>
        <p:spPr>
          <a:xfrm>
            <a:off x="6144600" y="2928356"/>
            <a:ext cx="1854900" cy="0"/>
          </a:xfrm>
          <a:prstGeom prst="straightConnector1">
            <a:avLst/>
          </a:prstGeom>
          <a:noFill/>
          <a:ln cap="flat" cmpd="sng" w="9525">
            <a:solidFill>
              <a:srgbClr val="EFEFEF"/>
            </a:solidFill>
            <a:prstDash val="solid"/>
            <a:round/>
            <a:headEnd len="sm" w="sm" type="none"/>
            <a:tailEnd len="sm" w="sm" type="none"/>
          </a:ln>
        </p:spPr>
      </p:cxnSp>
      <p:cxnSp>
        <p:nvCxnSpPr>
          <p:cNvPr id="226" name="Google Shape;226;p43"/>
          <p:cNvCxnSpPr/>
          <p:nvPr/>
        </p:nvCxnSpPr>
        <p:spPr>
          <a:xfrm>
            <a:off x="6144600" y="3843832"/>
            <a:ext cx="1854900" cy="0"/>
          </a:xfrm>
          <a:prstGeom prst="straightConnector1">
            <a:avLst/>
          </a:prstGeom>
          <a:noFill/>
          <a:ln cap="flat" cmpd="sng" w="9525">
            <a:solidFill>
              <a:srgbClr val="EFEFEF"/>
            </a:solidFill>
            <a:prstDash val="solid"/>
            <a:round/>
            <a:headEnd len="sm" w="sm" type="none"/>
            <a:tailEnd len="sm" w="sm" type="none"/>
          </a:ln>
        </p:spPr>
      </p:cxnSp>
      <p:cxnSp>
        <p:nvCxnSpPr>
          <p:cNvPr id="227" name="Google Shape;227;p43"/>
          <p:cNvCxnSpPr/>
          <p:nvPr/>
        </p:nvCxnSpPr>
        <p:spPr>
          <a:xfrm>
            <a:off x="6144600" y="3380081"/>
            <a:ext cx="1854900" cy="0"/>
          </a:xfrm>
          <a:prstGeom prst="straightConnector1">
            <a:avLst/>
          </a:prstGeom>
          <a:noFill/>
          <a:ln cap="flat" cmpd="sng" w="9525">
            <a:solidFill>
              <a:srgbClr val="EFEFEF"/>
            </a:solidFill>
            <a:prstDash val="solid"/>
            <a:round/>
            <a:headEnd len="sm" w="sm" type="none"/>
            <a:tailEnd len="sm" w="sm" type="none"/>
          </a:ln>
        </p:spPr>
      </p:cxnSp>
      <p:pic>
        <p:nvPicPr>
          <p:cNvPr id="228" name="Google Shape;228;p43"/>
          <p:cNvPicPr preferRelativeResize="0"/>
          <p:nvPr/>
        </p:nvPicPr>
        <p:blipFill rotWithShape="1">
          <a:blip r:embed="rId4">
            <a:alphaModFix/>
          </a:blip>
          <a:srcRect b="0" l="0" r="0" t="0"/>
          <a:stretch/>
        </p:blipFill>
        <p:spPr>
          <a:xfrm>
            <a:off x="7733250" y="1391289"/>
            <a:ext cx="196500" cy="196500"/>
          </a:xfrm>
          <a:prstGeom prst="rect">
            <a:avLst/>
          </a:prstGeom>
          <a:noFill/>
          <a:ln>
            <a:noFill/>
          </a:ln>
        </p:spPr>
      </p:pic>
      <p:sp>
        <p:nvSpPr>
          <p:cNvPr id="229" name="Google Shape;229;p43"/>
          <p:cNvSpPr txBox="1"/>
          <p:nvPr/>
        </p:nvSpPr>
        <p:spPr>
          <a:xfrm>
            <a:off x="1398000" y="21365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121212"/>
                </a:solidFill>
                <a:latin typeface="Anton"/>
                <a:ea typeface="Anton"/>
                <a:cs typeface="Anton"/>
                <a:sym typeface="Anton"/>
              </a:rPr>
              <a:t>CRONOGRAMA DEL CURSO</a:t>
            </a:r>
            <a:endParaRPr b="0" i="1" sz="3600" u="none" cap="none" strike="noStrike">
              <a:solidFill>
                <a:srgbClr val="121212"/>
              </a:solidFill>
              <a:latin typeface="Anton"/>
              <a:ea typeface="Anton"/>
              <a:cs typeface="Anton"/>
              <a:sym typeface="Anton"/>
            </a:endParaRPr>
          </a:p>
        </p:txBody>
      </p:sp>
      <p:sp>
        <p:nvSpPr>
          <p:cNvPr id="230" name="Google Shape;230;p43"/>
          <p:cNvSpPr txBox="1"/>
          <p:nvPr/>
        </p:nvSpPr>
        <p:spPr>
          <a:xfrm>
            <a:off x="1770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EJEMPLOS EN VIVO</a:t>
            </a:r>
            <a:endParaRPr b="0" i="0" sz="700" u="none" cap="none" strike="noStrike">
              <a:solidFill>
                <a:srgbClr val="000000"/>
              </a:solidFill>
              <a:latin typeface="Helvetica Neue"/>
              <a:ea typeface="Helvetica Neue"/>
              <a:cs typeface="Helvetica Neue"/>
              <a:sym typeface="Helvetica Neue"/>
            </a:endParaRPr>
          </a:p>
        </p:txBody>
      </p:sp>
      <p:pic>
        <p:nvPicPr>
          <p:cNvPr id="231" name="Google Shape;231;p43"/>
          <p:cNvPicPr preferRelativeResize="0"/>
          <p:nvPr/>
        </p:nvPicPr>
        <p:blipFill rotWithShape="1">
          <a:blip r:embed="rId5">
            <a:alphaModFix/>
          </a:blip>
          <a:srcRect b="0" l="0" r="0" t="0"/>
          <a:stretch/>
        </p:blipFill>
        <p:spPr>
          <a:xfrm>
            <a:off x="1449553" y="2472650"/>
            <a:ext cx="365625" cy="365625"/>
          </a:xfrm>
          <a:prstGeom prst="rect">
            <a:avLst/>
          </a:prstGeom>
          <a:noFill/>
          <a:ln>
            <a:noFill/>
          </a:ln>
        </p:spPr>
      </p:pic>
      <p:sp>
        <p:nvSpPr>
          <p:cNvPr id="232" name="Google Shape;232;p43"/>
          <p:cNvSpPr txBox="1"/>
          <p:nvPr/>
        </p:nvSpPr>
        <p:spPr>
          <a:xfrm>
            <a:off x="40567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EJEMPLO EN VIVO</a:t>
            </a:r>
            <a:endParaRPr b="0" i="0" sz="700" u="none" cap="none" strike="noStrike">
              <a:solidFill>
                <a:srgbClr val="000000"/>
              </a:solidFill>
              <a:latin typeface="Helvetica Neue"/>
              <a:ea typeface="Helvetica Neue"/>
              <a:cs typeface="Helvetica Neue"/>
              <a:sym typeface="Helvetica Neue"/>
            </a:endParaRPr>
          </a:p>
        </p:txBody>
      </p:sp>
      <p:pic>
        <p:nvPicPr>
          <p:cNvPr id="233" name="Google Shape;233;p43"/>
          <p:cNvPicPr preferRelativeResize="0"/>
          <p:nvPr/>
        </p:nvPicPr>
        <p:blipFill rotWithShape="1">
          <a:blip r:embed="rId5">
            <a:alphaModFix/>
          </a:blip>
          <a:srcRect b="0" l="0" r="0" t="0"/>
          <a:stretch/>
        </p:blipFill>
        <p:spPr>
          <a:xfrm>
            <a:off x="3735553" y="2472650"/>
            <a:ext cx="365625" cy="365625"/>
          </a:xfrm>
          <a:prstGeom prst="rect">
            <a:avLst/>
          </a:prstGeom>
          <a:noFill/>
          <a:ln>
            <a:noFill/>
          </a:ln>
        </p:spPr>
      </p:pic>
      <p:sp>
        <p:nvSpPr>
          <p:cNvPr id="234" name="Google Shape;234;p43"/>
          <p:cNvSpPr txBox="1"/>
          <p:nvPr/>
        </p:nvSpPr>
        <p:spPr>
          <a:xfrm>
            <a:off x="6647550" y="2520400"/>
            <a:ext cx="13161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1"/>
              </a:buClr>
              <a:buSzPts val="700"/>
              <a:buFont typeface="Arial"/>
              <a:buNone/>
            </a:pPr>
            <a:r>
              <a:rPr b="0" i="0" lang="en-GB" sz="700" u="none" cap="none" strike="noStrike">
                <a:solidFill>
                  <a:schemeClr val="dk1"/>
                </a:solidFill>
                <a:latin typeface="Helvetica Neue"/>
                <a:ea typeface="Helvetica Neue"/>
                <a:cs typeface="Helvetica Neue"/>
                <a:sym typeface="Helvetica Neue"/>
              </a:rPr>
              <a:t>EJEMPLOS EN VIVO</a:t>
            </a:r>
            <a:endParaRPr b="0" i="0" sz="700" u="none" cap="none" strike="noStrike">
              <a:solidFill>
                <a:schemeClr val="dk1"/>
              </a:solidFill>
              <a:latin typeface="Helvetica Neue"/>
              <a:ea typeface="Helvetica Neue"/>
              <a:cs typeface="Helvetica Neue"/>
              <a:sym typeface="Helvetica Neue"/>
            </a:endParaRPr>
          </a:p>
        </p:txBody>
      </p:sp>
      <p:pic>
        <p:nvPicPr>
          <p:cNvPr id="235" name="Google Shape;235;p43"/>
          <p:cNvPicPr preferRelativeResize="0"/>
          <p:nvPr/>
        </p:nvPicPr>
        <p:blipFill rotWithShape="1">
          <a:blip r:embed="rId5">
            <a:alphaModFix/>
          </a:blip>
          <a:srcRect b="0" l="0" r="0" t="0"/>
          <a:stretch/>
        </p:blipFill>
        <p:spPr>
          <a:xfrm>
            <a:off x="6326353" y="2472650"/>
            <a:ext cx="365625" cy="365625"/>
          </a:xfrm>
          <a:prstGeom prst="rect">
            <a:avLst/>
          </a:prstGeom>
          <a:noFill/>
          <a:ln>
            <a:noFill/>
          </a:ln>
        </p:spPr>
      </p:pic>
      <p:sp>
        <p:nvSpPr>
          <p:cNvPr id="236" name="Google Shape;236;p43"/>
          <p:cNvSpPr txBox="1"/>
          <p:nvPr/>
        </p:nvSpPr>
        <p:spPr>
          <a:xfrm>
            <a:off x="6688913" y="3373325"/>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237" name="Google Shape;237;p43"/>
          <p:cNvSpPr txBox="1"/>
          <p:nvPr/>
        </p:nvSpPr>
        <p:spPr>
          <a:xfrm>
            <a:off x="1859925" y="3020475"/>
            <a:ext cx="16170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SEGUNDA ENTREGA DEL PROYECTO FINAL</a:t>
            </a:r>
            <a:endParaRPr b="0" i="0" sz="700" u="none" cap="none" strike="noStrike">
              <a:solidFill>
                <a:srgbClr val="000000"/>
              </a:solidFill>
              <a:latin typeface="Helvetica Neue"/>
              <a:ea typeface="Helvetica Neue"/>
              <a:cs typeface="Helvetica Neue"/>
              <a:sym typeface="Helvetica Neue"/>
            </a:endParaRPr>
          </a:p>
        </p:txBody>
      </p:sp>
      <p:pic>
        <p:nvPicPr>
          <p:cNvPr id="238" name="Google Shape;238;p43"/>
          <p:cNvPicPr preferRelativeResize="0"/>
          <p:nvPr/>
        </p:nvPicPr>
        <p:blipFill rotWithShape="1">
          <a:blip r:embed="rId6">
            <a:alphaModFix/>
          </a:blip>
          <a:srcRect b="0" l="0" r="0" t="0"/>
          <a:stretch/>
        </p:blipFill>
        <p:spPr>
          <a:xfrm>
            <a:off x="1508550" y="2991512"/>
            <a:ext cx="306000" cy="306000"/>
          </a:xfrm>
          <a:prstGeom prst="rect">
            <a:avLst/>
          </a:prstGeom>
          <a:noFill/>
          <a:ln>
            <a:noFill/>
          </a:ln>
        </p:spPr>
      </p:pic>
      <p:pic>
        <p:nvPicPr>
          <p:cNvPr id="239" name="Google Shape;239;p43"/>
          <p:cNvPicPr preferRelativeResize="0"/>
          <p:nvPr/>
        </p:nvPicPr>
        <p:blipFill rotWithShape="1">
          <a:blip r:embed="rId7">
            <a:alphaModFix/>
          </a:blip>
          <a:srcRect b="0" l="0" r="0" t="0"/>
          <a:stretch/>
        </p:blipFill>
        <p:spPr>
          <a:xfrm>
            <a:off x="3760775" y="3001750"/>
            <a:ext cx="306000" cy="306000"/>
          </a:xfrm>
          <a:prstGeom prst="rect">
            <a:avLst/>
          </a:prstGeom>
          <a:noFill/>
          <a:ln>
            <a:noFill/>
          </a:ln>
        </p:spPr>
      </p:pic>
      <p:sp>
        <p:nvSpPr>
          <p:cNvPr id="240" name="Google Shape;240;p43"/>
          <p:cNvSpPr txBox="1"/>
          <p:nvPr/>
        </p:nvSpPr>
        <p:spPr>
          <a:xfrm>
            <a:off x="4079313" y="3089188"/>
            <a:ext cx="1617000" cy="2835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rPr b="0" i="0" lang="en-GB" sz="700" u="none" cap="none" strike="noStrike">
                <a:solidFill>
                  <a:srgbClr val="000000"/>
                </a:solidFill>
                <a:latin typeface="Helvetica Neue"/>
                <a:ea typeface="Helvetica Neue"/>
                <a:cs typeface="Helvetica Neue"/>
                <a:sym typeface="Helvetica Neue"/>
              </a:rPr>
              <a:t>JQUERY</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sp>
        <p:nvSpPr>
          <p:cNvPr id="241" name="Google Shape;241;p43"/>
          <p:cNvSpPr txBox="1"/>
          <p:nvPr/>
        </p:nvSpPr>
        <p:spPr>
          <a:xfrm>
            <a:off x="6704438" y="2894850"/>
            <a:ext cx="1389600" cy="283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700"/>
              <a:buFont typeface="Arial"/>
              <a:buNone/>
            </a:pPr>
            <a:r>
              <a:rPr b="0" i="0" lang="en-GB" sz="700" u="none" cap="none" strike="noStrike">
                <a:solidFill>
                  <a:schemeClr val="dk1"/>
                </a:solidFill>
                <a:latin typeface="Helvetica Neue"/>
                <a:ea typeface="Helvetica Neue"/>
                <a:cs typeface="Helvetica Neue"/>
                <a:sym typeface="Helvetica Neue"/>
              </a:rPr>
              <a:t>INCORPORAR JQUERY AL PROYECTO </a:t>
            </a:r>
            <a:endParaRPr b="0" i="0" sz="7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700"/>
              <a:buFont typeface="Arial"/>
              <a:buNone/>
            </a:pPr>
            <a:r>
              <a:t/>
            </a:r>
            <a:endParaRPr b="0" i="0" sz="7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700"/>
              <a:buFont typeface="Arial"/>
              <a:buNone/>
            </a:pPr>
            <a:r>
              <a:t/>
            </a:r>
            <a:endParaRPr b="0" i="0" sz="7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700"/>
              <a:buFont typeface="Arial"/>
              <a:buNone/>
            </a:pPr>
            <a:r>
              <a:t/>
            </a:r>
            <a:endParaRPr b="0" i="0" sz="7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chemeClr val="dk1"/>
              </a:buClr>
              <a:buSzPts val="700"/>
              <a:buFont typeface="Arial"/>
              <a:buNone/>
            </a:pPr>
            <a:r>
              <a:t/>
            </a:r>
            <a:endParaRPr b="0" i="0" sz="700"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700"/>
              <a:buFont typeface="Arial"/>
              <a:buNone/>
            </a:pPr>
            <a:r>
              <a:t/>
            </a:r>
            <a:endParaRPr b="0" i="0" sz="700" u="none" cap="none" strike="noStrike">
              <a:solidFill>
                <a:srgbClr val="000000"/>
              </a:solidFill>
              <a:latin typeface="Helvetica Neue"/>
              <a:ea typeface="Helvetica Neue"/>
              <a:cs typeface="Helvetica Neue"/>
              <a:sym typeface="Helvetica Neue"/>
            </a:endParaRPr>
          </a:p>
        </p:txBody>
      </p:sp>
      <p:pic>
        <p:nvPicPr>
          <p:cNvPr id="242" name="Google Shape;242;p43"/>
          <p:cNvPicPr preferRelativeResize="0"/>
          <p:nvPr/>
        </p:nvPicPr>
        <p:blipFill rotWithShape="1">
          <a:blip r:embed="rId8">
            <a:alphaModFix/>
          </a:blip>
          <a:srcRect b="0" l="0" r="0" t="0"/>
          <a:stretch/>
        </p:blipFill>
        <p:spPr>
          <a:xfrm>
            <a:off x="6408838" y="3009588"/>
            <a:ext cx="307150" cy="3071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EF89D2"/>
            </a:gs>
            <a:gs pos="100000">
              <a:srgbClr val="E0FF00"/>
            </a:gs>
          </a:gsLst>
          <a:lin ang="10800025" scaled="0"/>
        </a:gradFill>
      </p:bgPr>
    </p:bg>
    <p:spTree>
      <p:nvGrpSpPr>
        <p:cNvPr id="734" name="Shape 734"/>
        <p:cNvGrpSpPr/>
        <p:nvPr/>
      </p:nvGrpSpPr>
      <p:grpSpPr>
        <a:xfrm>
          <a:off x="0" y="0"/>
          <a:ext cx="0" cy="0"/>
          <a:chOff x="0" y="0"/>
          <a:chExt cx="0" cy="0"/>
        </a:xfrm>
      </p:grpSpPr>
      <p:sp>
        <p:nvSpPr>
          <p:cNvPr id="735" name="Google Shape;735;p106"/>
          <p:cNvSpPr txBox="1"/>
          <p:nvPr/>
        </p:nvSpPr>
        <p:spPr>
          <a:xfrm>
            <a:off x="1398000" y="2077200"/>
            <a:ext cx="63480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i="1" lang="en-GB" sz="3600">
                <a:solidFill>
                  <a:srgbClr val="121212"/>
                </a:solidFill>
                <a:latin typeface="Anton"/>
                <a:ea typeface="Anton"/>
                <a:cs typeface="Anton"/>
                <a:sym typeface="Anton"/>
              </a:rPr>
              <a:t>¡VAMOS A PRACTICAR LO VISTO!</a:t>
            </a:r>
            <a:endParaRPr b="0" i="1" sz="3600" u="none" cap="none" strike="noStrike">
              <a:solidFill>
                <a:srgbClr val="121212"/>
              </a:solidFill>
              <a:latin typeface="Anton"/>
              <a:ea typeface="Anton"/>
              <a:cs typeface="Anton"/>
              <a:sym typeface="Anton"/>
            </a:endParaRPr>
          </a:p>
        </p:txBody>
      </p:sp>
      <p:pic>
        <p:nvPicPr>
          <p:cNvPr id="736" name="Google Shape;736;p106"/>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37" name="Google Shape;737;p106"/>
          <p:cNvPicPr preferRelativeResize="0"/>
          <p:nvPr/>
        </p:nvPicPr>
        <p:blipFill rotWithShape="1">
          <a:blip r:embed="rId4">
            <a:alphaModFix/>
          </a:blip>
          <a:srcRect b="0" l="0" r="0" t="0"/>
          <a:stretch/>
        </p:blipFill>
        <p:spPr>
          <a:xfrm>
            <a:off x="7120275" y="228143"/>
            <a:ext cx="1634174" cy="6398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sp>
        <p:nvSpPr>
          <p:cNvPr id="742" name="Google Shape;742;p107"/>
          <p:cNvSpPr txBox="1"/>
          <p:nvPr/>
        </p:nvSpPr>
        <p:spPr>
          <a:xfrm>
            <a:off x="938100" y="2520825"/>
            <a:ext cx="72678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INCORPORAR JQUERY AL PROYECTO </a:t>
            </a:r>
            <a:endParaRPr i="1" sz="4000">
              <a:latin typeface="Anton"/>
              <a:ea typeface="Anton"/>
              <a:cs typeface="Anton"/>
              <a:sym typeface="Anton"/>
            </a:endParaRPr>
          </a:p>
          <a:p>
            <a:pPr indent="0" lvl="0" marL="0" marR="0" rtl="0" algn="ctr">
              <a:lnSpc>
                <a:spcPct val="100000"/>
              </a:lnSpc>
              <a:spcBef>
                <a:spcPts val="0"/>
              </a:spcBef>
              <a:spcAft>
                <a:spcPts val="0"/>
              </a:spcAft>
              <a:buClr>
                <a:srgbClr val="000000"/>
              </a:buClr>
              <a:buSzPts val="4000"/>
              <a:buFont typeface="Arial"/>
              <a:buNone/>
            </a:pPr>
            <a:r>
              <a:t/>
            </a:r>
            <a:endParaRPr i="1" sz="4000">
              <a:latin typeface="Anton"/>
              <a:ea typeface="Anton"/>
              <a:cs typeface="Anton"/>
              <a:sym typeface="Anton"/>
            </a:endParaRPr>
          </a:p>
        </p:txBody>
      </p:sp>
      <p:sp>
        <p:nvSpPr>
          <p:cNvPr id="743" name="Google Shape;743;p107"/>
          <p:cNvSpPr txBox="1"/>
          <p:nvPr/>
        </p:nvSpPr>
        <p:spPr>
          <a:xfrm>
            <a:off x="938100" y="3509925"/>
            <a:ext cx="7267800" cy="884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chemeClr val="dk1"/>
              </a:buClr>
              <a:buSzPts val="1100"/>
              <a:buFont typeface="Arial"/>
              <a:buNone/>
            </a:pPr>
            <a:r>
              <a:rPr lang="en-GB" sz="2000">
                <a:solidFill>
                  <a:schemeClr val="dk1"/>
                </a:solidFill>
                <a:highlight>
                  <a:schemeClr val="lt1"/>
                </a:highlight>
                <a:latin typeface="Helvetica Neue Light"/>
                <a:ea typeface="Helvetica Neue Light"/>
                <a:cs typeface="Helvetica Neue Light"/>
                <a:sym typeface="Helvetica Neue Light"/>
              </a:rPr>
              <a:t>Suma al proyecto integrador los conceptos de jQuery que vimos en las últimas dos clases.</a:t>
            </a:r>
            <a:endParaRPr b="0" i="0" sz="1400" u="none" cap="none" strike="noStrike">
              <a:solidFill>
                <a:schemeClr val="dk1"/>
              </a:solidFill>
              <a:latin typeface="Helvetica Neue Light"/>
              <a:ea typeface="Helvetica Neue Light"/>
              <a:cs typeface="Helvetica Neue Light"/>
              <a:sym typeface="Helvetica Neue Light"/>
            </a:endParaRPr>
          </a:p>
          <a:p>
            <a:pPr indent="0" lvl="0" marL="0" marR="0" rtl="0" algn="ctr">
              <a:lnSpc>
                <a:spcPct val="115000"/>
              </a:lnSpc>
              <a:spcBef>
                <a:spcPts val="0"/>
              </a:spcBef>
              <a:spcAft>
                <a:spcPts val="0"/>
              </a:spcAft>
              <a:buClr>
                <a:srgbClr val="000000"/>
              </a:buClr>
              <a:buSzPts val="2000"/>
              <a:buFont typeface="Arial"/>
              <a:buNone/>
            </a:pPr>
            <a:r>
              <a:t/>
            </a:r>
            <a:endParaRPr b="0" i="0" sz="2000" u="none" cap="none" strike="noStrike">
              <a:solidFill>
                <a:schemeClr val="dk1"/>
              </a:solidFill>
              <a:highlight>
                <a:schemeClr val="lt1"/>
              </a:highlight>
              <a:latin typeface="Helvetica Neue Light"/>
              <a:ea typeface="Helvetica Neue Light"/>
              <a:cs typeface="Helvetica Neue Light"/>
              <a:sym typeface="Helvetica Neue Light"/>
            </a:endParaRPr>
          </a:p>
        </p:txBody>
      </p:sp>
      <p:pic>
        <p:nvPicPr>
          <p:cNvPr id="744" name="Google Shape;744;p107"/>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45" name="Google Shape;745;p107"/>
          <p:cNvPicPr preferRelativeResize="0"/>
          <p:nvPr/>
        </p:nvPicPr>
        <p:blipFill rotWithShape="1">
          <a:blip r:embed="rId4">
            <a:alphaModFix/>
          </a:blip>
          <a:srcRect b="0" l="0" r="0" t="0"/>
          <a:stretch/>
        </p:blipFill>
        <p:spPr>
          <a:xfrm>
            <a:off x="3882275" y="886224"/>
            <a:ext cx="1379450" cy="1379450"/>
          </a:xfrm>
          <a:prstGeom prst="rect">
            <a:avLst/>
          </a:prstGeom>
          <a:noFill/>
          <a:ln>
            <a:noFill/>
          </a:ln>
        </p:spPr>
      </p:pic>
      <p:sp>
        <p:nvSpPr>
          <p:cNvPr id="746" name="Google Shape;746;p107"/>
          <p:cNvSpPr/>
          <p:nvPr/>
        </p:nvSpPr>
        <p:spPr>
          <a:xfrm>
            <a:off x="4879825" y="886225"/>
            <a:ext cx="381900" cy="381900"/>
          </a:xfrm>
          <a:prstGeom prst="ellipse">
            <a:avLst/>
          </a:prstGeom>
          <a:solidFill>
            <a:srgbClr val="22222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lang="en-GB">
                <a:solidFill>
                  <a:srgbClr val="FFFFFF"/>
                </a:solidFill>
                <a:latin typeface="Helvetica Neue"/>
                <a:ea typeface="Helvetica Neue"/>
                <a:cs typeface="Helvetica Neue"/>
                <a:sym typeface="Helvetica Neue"/>
              </a:rPr>
              <a:t>9</a:t>
            </a:r>
            <a:endParaRPr b="1" i="0" sz="1400" u="none" cap="none" strike="noStrike">
              <a:solidFill>
                <a:srgbClr val="FFFFFF"/>
              </a:solidFill>
              <a:latin typeface="Helvetica Neue"/>
              <a:ea typeface="Helvetica Neue"/>
              <a:cs typeface="Helvetica Neue"/>
              <a:sym typeface="Helvetica Neue"/>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graphicFrame>
        <p:nvGraphicFramePr>
          <p:cNvPr id="751" name="Google Shape;751;p108"/>
          <p:cNvGraphicFramePr/>
          <p:nvPr/>
        </p:nvGraphicFramePr>
        <p:xfrm>
          <a:off x="153251" y="135588"/>
          <a:ext cx="3000000" cy="3000000"/>
        </p:xfrm>
        <a:graphic>
          <a:graphicData uri="http://schemas.openxmlformats.org/drawingml/2006/table">
            <a:tbl>
              <a:tblPr>
                <a:noFill/>
                <a:tableStyleId>{B0712E9F-F2DD-4557-8FD5-32B70A077C8D}</a:tableStyleId>
              </a:tblPr>
              <a:tblGrid>
                <a:gridCol w="2945825"/>
                <a:gridCol w="3822275"/>
                <a:gridCol w="2069375"/>
              </a:tblGrid>
              <a:tr h="734725">
                <a:tc gridSpan="3">
                  <a:txBody>
                    <a:bodyPr/>
                    <a:lstStyle/>
                    <a:p>
                      <a:pPr indent="0" lvl="0" marL="0" marR="0" rtl="0" algn="l">
                        <a:lnSpc>
                          <a:spcPct val="100000"/>
                        </a:lnSpc>
                        <a:spcBef>
                          <a:spcPts val="0"/>
                        </a:spcBef>
                        <a:spcAft>
                          <a:spcPts val="0"/>
                        </a:spcAft>
                        <a:buClr>
                          <a:srgbClr val="000000"/>
                        </a:buClr>
                        <a:buSzPts val="2400"/>
                        <a:buFont typeface="Arial"/>
                        <a:buNone/>
                      </a:pPr>
                      <a:r>
                        <a:rPr i="1" lang="en-GB" sz="2400">
                          <a:solidFill>
                            <a:schemeClr val="dk1"/>
                          </a:solidFill>
                          <a:latin typeface="Anton"/>
                          <a:ea typeface="Anton"/>
                          <a:cs typeface="Anton"/>
                          <a:sym typeface="Anton"/>
                        </a:rPr>
                        <a:t>INCORPORAR JQUERY AL PROYECTO </a:t>
                      </a:r>
                      <a:endParaRPr i="1" sz="2400">
                        <a:solidFill>
                          <a:schemeClr val="dk1"/>
                        </a:solidFill>
                        <a:latin typeface="Anton"/>
                        <a:ea typeface="Anton"/>
                        <a:cs typeface="Anton"/>
                        <a:sym typeface="Anton"/>
                      </a:endParaRPr>
                    </a:p>
                  </a:txBody>
                  <a:tcPr marT="162000"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CEFAB"/>
                    </a:solidFill>
                  </a:tcPr>
                </a:tc>
                <a:tc hMerge="1"/>
                <a:tc hMerge="1"/>
              </a:tr>
              <a:tr h="825350">
                <a:tc gridSpan="2">
                  <a:txBody>
                    <a:bodyPr/>
                    <a:lstStyle/>
                    <a:p>
                      <a:pPr indent="0" lvl="0" marL="0" marR="0" rtl="0" algn="l">
                        <a:lnSpc>
                          <a:spcPct val="100000"/>
                        </a:lnSpc>
                        <a:spcBef>
                          <a:spcPts val="0"/>
                        </a:spcBef>
                        <a:spcAft>
                          <a:spcPts val="0"/>
                        </a:spcAft>
                        <a:buClr>
                          <a:srgbClr val="000000"/>
                        </a:buClr>
                        <a:buSzPts val="1600"/>
                        <a:buFont typeface="Arial"/>
                        <a:buNone/>
                      </a:pPr>
                      <a:r>
                        <a:rPr b="1" lang="en-GB" u="none" cap="none" strike="noStrike">
                          <a:latin typeface="Helvetica Neue"/>
                          <a:ea typeface="Helvetica Neue"/>
                          <a:cs typeface="Helvetica Neue"/>
                          <a:sym typeface="Helvetica Neue"/>
                        </a:rPr>
                        <a:t>Formato: </a:t>
                      </a:r>
                      <a:r>
                        <a:rPr b="1" lang="en-GB">
                          <a:solidFill>
                            <a:schemeClr val="dk1"/>
                          </a:solidFill>
                          <a:latin typeface="Helvetica Neue"/>
                          <a:ea typeface="Helvetica Neue"/>
                          <a:cs typeface="Helvetica Neue"/>
                          <a:sym typeface="Helvetica Neue"/>
                        </a:rPr>
                        <a:t> </a:t>
                      </a:r>
                      <a:r>
                        <a:rPr lang="en-GB">
                          <a:solidFill>
                            <a:schemeClr val="dk1"/>
                          </a:solidFill>
                          <a:latin typeface="Helvetica Neue Light"/>
                          <a:ea typeface="Helvetica Neue Light"/>
                          <a:cs typeface="Helvetica Neue Light"/>
                          <a:sym typeface="Helvetica Neue Light"/>
                        </a:rPr>
                        <a:t>Página HTML y  código fuente en JavaScript. Debe identificar el apellido del alumno/a en el nombre de archivo comprimido por “claseApellido”</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600"/>
                        <a:buFont typeface="Arial"/>
                        <a:buNone/>
                      </a:pPr>
                      <a:r>
                        <a:rPr b="1" lang="en-GB" u="none" cap="none" strike="noStrike">
                          <a:latin typeface="Helvetica Neue"/>
                          <a:ea typeface="Helvetica Neue"/>
                          <a:cs typeface="Helvetica Neue"/>
                          <a:sym typeface="Helvetica Neue"/>
                        </a:rPr>
                        <a:t>Sugerencia: </a:t>
                      </a:r>
                      <a:r>
                        <a:rPr lang="en-GB">
                          <a:latin typeface="Helvetica Neue Light"/>
                          <a:ea typeface="Helvetica Neue Light"/>
                          <a:cs typeface="Helvetica Neue Light"/>
                          <a:sym typeface="Helvetica Neue Light"/>
                        </a:rPr>
                        <a:t>Recuerda que jQuery es una librería que simplifica la notaciòn JS. Es posible reemplazar con selectores todos los mètodos nativos de acceso al DOM. Así como reemplazar toda definición de eventos de vanilla JS por on o métodos shortcut </a:t>
                      </a:r>
                      <a:endParaRPr u="none" cap="none" strike="noStrike">
                        <a:latin typeface="Helvetica Neue Light"/>
                        <a:ea typeface="Helvetica Neue Light"/>
                        <a:cs typeface="Helvetica Neue Light"/>
                        <a:sym typeface="Helvetica Neue Light"/>
                      </a:endParaRPr>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a:txBody>
                    <a:bodyPr/>
                    <a:lstStyle/>
                    <a:p>
                      <a:pPr indent="0" lvl="0" marL="0" marR="0" rtl="0" algn="ctr">
                        <a:lnSpc>
                          <a:spcPct val="100000"/>
                        </a:lnSpc>
                        <a:spcBef>
                          <a:spcPts val="0"/>
                        </a:spcBef>
                        <a:spcAft>
                          <a:spcPts val="0"/>
                        </a:spcAft>
                        <a:buClr>
                          <a:srgbClr val="000000"/>
                        </a:buClr>
                        <a:buSzPts val="1500"/>
                        <a:buFont typeface="Arial"/>
                        <a:buNone/>
                      </a:pPr>
                      <a:r>
                        <a:t/>
                      </a:r>
                      <a:endParaRPr u="none" cap="none" strike="noStrike">
                        <a:latin typeface="Helvetica Neue"/>
                        <a:ea typeface="Helvetica Neue"/>
                        <a:cs typeface="Helvetica Neue"/>
                        <a:sym typeface="Helvetica Neue"/>
                      </a:endParaRPr>
                    </a:p>
                  </a:txBody>
                  <a:tcPr marT="91425" marB="91425" marR="91425" marL="91425">
                    <a:lnL cap="flat" cmpd="sng" w="9525">
                      <a:solidFill>
                        <a:srgbClr val="000000"/>
                      </a:solidFill>
                      <a:prstDash val="solid"/>
                      <a:round/>
                      <a:headEnd len="sm" w="sm" type="none"/>
                      <a:tailEnd len="sm" w="sm" type="none"/>
                    </a:lnL>
                    <a:lnR cap="flat" cmpd="sng" w="9525">
                      <a:solidFill>
                        <a:srgbClr val="EFEFEF"/>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chemeClr val="lt2"/>
                    </a:solidFill>
                  </a:tcPr>
                </a:tc>
              </a:tr>
              <a:tr h="2411750">
                <a:tc gridSpan="3">
                  <a:txBody>
                    <a:bodyPr/>
                    <a:lstStyle/>
                    <a:p>
                      <a:pPr indent="0" lvl="0" marL="0" marR="0" rtl="0" algn="l">
                        <a:lnSpc>
                          <a:spcPct val="100000"/>
                        </a:lnSpc>
                        <a:spcBef>
                          <a:spcPts val="0"/>
                        </a:spcBef>
                        <a:spcAft>
                          <a:spcPts val="0"/>
                        </a:spcAft>
                        <a:buClr>
                          <a:srgbClr val="000000"/>
                        </a:buClr>
                        <a:buSzPts val="200"/>
                        <a:buFont typeface="Arial"/>
                        <a:buNone/>
                      </a:pPr>
                      <a:r>
                        <a:rPr b="1" lang="en-GB" u="none" cap="none" strike="noStrike"/>
                        <a:t>&gt;&gt;</a:t>
                      </a:r>
                      <a:r>
                        <a:rPr b="1" lang="en-GB" u="none" cap="none" strike="noStrike">
                          <a:solidFill>
                            <a:srgbClr val="4D5156"/>
                          </a:solidFill>
                        </a:rPr>
                        <a:t> </a:t>
                      </a:r>
                      <a:r>
                        <a:rPr b="1" lang="en-GB" u="none" cap="none" strike="noStrike">
                          <a:latin typeface="Helvetica Neue"/>
                          <a:ea typeface="Helvetica Neue"/>
                          <a:cs typeface="Helvetica Neue"/>
                          <a:sym typeface="Helvetica Neue"/>
                        </a:rPr>
                        <a:t>Consigna:</a:t>
                      </a:r>
                      <a:r>
                        <a:rPr lang="en-GB" u="none" cap="none" strike="noStrike">
                          <a:latin typeface="Helvetica Neue Light"/>
                          <a:ea typeface="Helvetica Neue Light"/>
                          <a:cs typeface="Helvetica Neue Light"/>
                          <a:sym typeface="Helvetica Neue Light"/>
                        </a:rPr>
                        <a:t> </a:t>
                      </a:r>
                      <a:r>
                        <a:rPr lang="en-GB">
                          <a:solidFill>
                            <a:schemeClr val="dk1"/>
                          </a:solidFill>
                          <a:latin typeface="Helvetica Neue Light"/>
                          <a:ea typeface="Helvetica Neue Light"/>
                          <a:cs typeface="Helvetica Neue Light"/>
                          <a:sym typeface="Helvetica Neue Light"/>
                        </a:rPr>
                        <a:t>Sumar al proyecto integrador los conceptos de jQuery que vimos en las últimas dos clases:</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200"/>
                        <a:buFont typeface="Arial"/>
                        <a:buNone/>
                      </a:pPr>
                      <a:r>
                        <a:rPr lang="en-GB">
                          <a:solidFill>
                            <a:schemeClr val="dk1"/>
                          </a:solidFill>
                          <a:latin typeface="Helvetica Neue Light"/>
                          <a:ea typeface="Helvetica Neue Light"/>
                          <a:cs typeface="Helvetica Neue Light"/>
                          <a:sym typeface="Helvetica Neue Light"/>
                        </a:rPr>
                        <a:t>-Utilizar métodos jQuery para incorporar elementos al DOM.</a:t>
                      </a:r>
                      <a:endParaRPr>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200"/>
                        <a:buFont typeface="Arial"/>
                        <a:buNone/>
                      </a:pPr>
                      <a:r>
                        <a:rPr lang="en-GB">
                          <a:solidFill>
                            <a:schemeClr val="dk1"/>
                          </a:solidFill>
                          <a:latin typeface="Helvetica Neue Light"/>
                          <a:ea typeface="Helvetica Neue Light"/>
                          <a:cs typeface="Helvetica Neue Light"/>
                          <a:sym typeface="Helvetica Neue Light"/>
                        </a:rPr>
                        <a:t>-Utilizar métodos jQuery para determinar respuesta a ciertos eventos.</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n-GB" u="none" cap="none" strike="noStrike"/>
                        <a:t>&gt;&gt;</a:t>
                      </a:r>
                      <a:r>
                        <a:rPr b="1" lang="en-GB" u="none" cap="none" strike="noStrike">
                          <a:solidFill>
                            <a:schemeClr val="dk1"/>
                          </a:solidFill>
                          <a:latin typeface="Helvetica Neue"/>
                          <a:ea typeface="Helvetica Neue"/>
                          <a:cs typeface="Helvetica Neue"/>
                          <a:sym typeface="Helvetica Neue"/>
                        </a:rPr>
                        <a:t>Aspectos a incluir en el entregable: </a:t>
                      </a:r>
                      <a:endParaRPr b="1" u="none" cap="none" strike="noStrike">
                        <a:solidFill>
                          <a:schemeClr val="dk1"/>
                        </a:solidFill>
                        <a:latin typeface="Helvetica Neue"/>
                        <a:ea typeface="Helvetica Neue"/>
                        <a:cs typeface="Helvetica Neue"/>
                        <a:sym typeface="Helvetica Neue"/>
                      </a:endParaRPr>
                    </a:p>
                    <a:p>
                      <a:pPr indent="0" lvl="0" marL="0" marR="0" rtl="0" algn="l">
                        <a:lnSpc>
                          <a:spcPct val="100000"/>
                        </a:lnSpc>
                        <a:spcBef>
                          <a:spcPts val="0"/>
                        </a:spcBef>
                        <a:spcAft>
                          <a:spcPts val="0"/>
                        </a:spcAft>
                        <a:buClr>
                          <a:srgbClr val="000000"/>
                        </a:buClr>
                        <a:buSzPts val="1700"/>
                        <a:buFont typeface="Arial"/>
                        <a:buNone/>
                      </a:pPr>
                      <a:r>
                        <a:rPr lang="en-GB">
                          <a:solidFill>
                            <a:schemeClr val="dk1"/>
                          </a:solidFill>
                          <a:latin typeface="Helvetica Neue Light"/>
                          <a:ea typeface="Helvetica Neue Light"/>
                          <a:cs typeface="Helvetica Neue Light"/>
                          <a:sym typeface="Helvetica Neue Light"/>
                        </a:rPr>
                        <a:t>Archivo HTML y Archivo JS, referenciado en el HTML por etiqueta &lt;script src="js/miarchivo.js"&gt;&lt;/script&gt;, que incluya la definición de un algoritmo en JavaScript con mètodos jQuery para seleccionar, agregar y definir eventos.</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rgbClr val="000000"/>
                        </a:buClr>
                        <a:buSzPts val="1700"/>
                        <a:buFont typeface="Arial"/>
                        <a:buNone/>
                      </a:pPr>
                      <a:r>
                        <a:rPr b="1" lang="en-GB" u="none" cap="none" strike="noStrike"/>
                        <a:t>&gt;&gt;Ejemplo:</a:t>
                      </a:r>
                      <a:endParaRPr b="1" u="none" cap="none" strike="noStrike"/>
                    </a:p>
                    <a:p>
                      <a:pPr indent="0" lvl="0" marL="457200" rtl="0" algn="l">
                        <a:spcBef>
                          <a:spcPts val="0"/>
                        </a:spcBef>
                        <a:spcAft>
                          <a:spcPts val="0"/>
                        </a:spcAft>
                        <a:buClr>
                          <a:schemeClr val="dk1"/>
                        </a:buClr>
                        <a:buSzPts val="1600"/>
                        <a:buFont typeface="Arial"/>
                        <a:buNone/>
                      </a:pPr>
                      <a:r>
                        <a:rPr lang="en-GB">
                          <a:solidFill>
                            <a:schemeClr val="dk1"/>
                          </a:solidFill>
                          <a:latin typeface="Helvetica Neue Light"/>
                          <a:ea typeface="Helvetica Neue Light"/>
                          <a:cs typeface="Helvetica Neue Light"/>
                          <a:sym typeface="Helvetica Neue Light"/>
                        </a:rPr>
                        <a:t>Manejo de eventos del proyecto: clicks del usuario, cambios en inputs, selectores, etc</a:t>
                      </a:r>
                      <a:endParaRPr>
                        <a:solidFill>
                          <a:schemeClr val="dk1"/>
                        </a:solidFill>
                        <a:latin typeface="Helvetica Neue Light"/>
                        <a:ea typeface="Helvetica Neue Light"/>
                        <a:cs typeface="Helvetica Neue Light"/>
                        <a:sym typeface="Helvetica Neue Light"/>
                      </a:endParaRPr>
                    </a:p>
                    <a:p>
                      <a:pPr indent="0" lvl="0" marL="457200" rtl="0" algn="l">
                        <a:spcBef>
                          <a:spcPts val="0"/>
                        </a:spcBef>
                        <a:spcAft>
                          <a:spcPts val="0"/>
                        </a:spcAft>
                        <a:buClr>
                          <a:schemeClr val="dk1"/>
                        </a:buClr>
                        <a:buSzPts val="1600"/>
                        <a:buFont typeface="Arial"/>
                        <a:buNone/>
                      </a:pPr>
                      <a:r>
                        <a:rPr lang="en-GB">
                          <a:solidFill>
                            <a:schemeClr val="dk1"/>
                          </a:solidFill>
                          <a:latin typeface="Helvetica Neue Light"/>
                          <a:ea typeface="Helvetica Neue Light"/>
                          <a:cs typeface="Helvetica Neue Light"/>
                          <a:sym typeface="Helvetica Neue Light"/>
                        </a:rPr>
                        <a:t>Cualquier modificación que necesites hacer sobre el DOM con la página ya cargada: por ejemplo, al seleccionar una opción de un selector aparece una alerta en HTML dando cierta información.</a:t>
                      </a:r>
                      <a:endParaRPr>
                        <a:solidFill>
                          <a:schemeClr val="dk1"/>
                        </a:solidFill>
                        <a:latin typeface="Helvetica Neue Light"/>
                        <a:ea typeface="Helvetica Neue Light"/>
                        <a:cs typeface="Helvetica Neue Light"/>
                        <a:sym typeface="Helvetica Neue Light"/>
                      </a:endParaRPr>
                    </a:p>
                    <a:p>
                      <a:pPr indent="0" lvl="0" marL="457200" rtl="0" algn="l">
                        <a:spcBef>
                          <a:spcPts val="0"/>
                        </a:spcBef>
                        <a:spcAft>
                          <a:spcPts val="0"/>
                        </a:spcAft>
                        <a:buClr>
                          <a:schemeClr val="dk1"/>
                        </a:buClr>
                        <a:buSzPts val="1600"/>
                        <a:buFont typeface="Arial"/>
                        <a:buNone/>
                      </a:pPr>
                      <a:r>
                        <a:rPr lang="en-GB">
                          <a:solidFill>
                            <a:schemeClr val="dk1"/>
                          </a:solidFill>
                          <a:latin typeface="Helvetica Neue Light"/>
                          <a:ea typeface="Helvetica Neue Light"/>
                          <a:cs typeface="Helvetica Neue Light"/>
                          <a:sym typeface="Helvetica Neue Light"/>
                        </a:rPr>
                        <a:t>Capturar el evento asociado a presionar ENTER para confirmar el envío de los datos.</a:t>
                      </a:r>
                      <a:endParaRPr>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100"/>
                        <a:buFont typeface="Arial"/>
                        <a:buNone/>
                      </a:pPr>
                      <a:r>
                        <a:t/>
                      </a:r>
                      <a:endParaRPr b="1"/>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hMerge="1"/>
                <a:tc hMerge="1"/>
              </a:tr>
            </a:tbl>
          </a:graphicData>
        </a:graphic>
      </p:graphicFrame>
      <p:pic>
        <p:nvPicPr>
          <p:cNvPr id="752" name="Google Shape;752;p10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pic>
        <p:nvPicPr>
          <p:cNvPr id="753" name="Google Shape;753;p108"/>
          <p:cNvPicPr preferRelativeResize="0"/>
          <p:nvPr/>
        </p:nvPicPr>
        <p:blipFill rotWithShape="1">
          <a:blip r:embed="rId4">
            <a:alphaModFix/>
          </a:blip>
          <a:srcRect b="0" l="0" r="0" t="0"/>
          <a:stretch/>
        </p:blipFill>
        <p:spPr>
          <a:xfrm>
            <a:off x="7173537" y="1182800"/>
            <a:ext cx="1634174" cy="6398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57" name="Shape 757"/>
        <p:cNvGrpSpPr/>
        <p:nvPr/>
      </p:nvGrpSpPr>
      <p:grpSpPr>
        <a:xfrm>
          <a:off x="0" y="0"/>
          <a:ext cx="0" cy="0"/>
          <a:chOff x="0" y="0"/>
          <a:chExt cx="0" cy="0"/>
        </a:xfrm>
      </p:grpSpPr>
      <p:sp>
        <p:nvSpPr>
          <p:cNvPr id="758" name="Google Shape;758;p109"/>
          <p:cNvSpPr txBox="1"/>
          <p:nvPr/>
        </p:nvSpPr>
        <p:spPr>
          <a:xfrm>
            <a:off x="2776738" y="1880500"/>
            <a:ext cx="2804700" cy="1129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4000"/>
              <a:buFont typeface="Arial"/>
              <a:buNone/>
            </a:pPr>
            <a:r>
              <a:rPr b="0" i="1" lang="en-GB" sz="4000" u="none" cap="none" strike="noStrike">
                <a:solidFill>
                  <a:srgbClr val="E0FF00"/>
                </a:solidFill>
                <a:latin typeface="Anton"/>
                <a:ea typeface="Anton"/>
                <a:cs typeface="Anton"/>
                <a:sym typeface="Anton"/>
              </a:rPr>
              <a:t>¿PREGUNTAS?</a:t>
            </a:r>
            <a:endParaRPr b="0" i="1" sz="4000" u="none" cap="none" strike="noStrike">
              <a:solidFill>
                <a:srgbClr val="E0FF00"/>
              </a:solidFill>
              <a:latin typeface="Anton"/>
              <a:ea typeface="Anton"/>
              <a:cs typeface="Anton"/>
              <a:sym typeface="Anton"/>
            </a:endParaRPr>
          </a:p>
        </p:txBody>
      </p:sp>
      <p:pic>
        <p:nvPicPr>
          <p:cNvPr descr="Tiger Face on Apple iOS 12.2" id="759" name="Google Shape;759;p109"/>
          <p:cNvPicPr preferRelativeResize="0"/>
          <p:nvPr/>
        </p:nvPicPr>
        <p:blipFill rotWithShape="1">
          <a:blip r:embed="rId4">
            <a:alphaModFix/>
          </a:blip>
          <a:srcRect b="0" l="0" r="0" t="0"/>
          <a:stretch/>
        </p:blipFill>
        <p:spPr>
          <a:xfrm>
            <a:off x="5655188" y="2089063"/>
            <a:ext cx="712075" cy="7120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63" name="Shape 763"/>
        <p:cNvGrpSpPr/>
        <p:nvPr/>
      </p:nvGrpSpPr>
      <p:grpSpPr>
        <a:xfrm>
          <a:off x="0" y="0"/>
          <a:ext cx="0" cy="0"/>
          <a:chOff x="0" y="0"/>
          <a:chExt cx="0" cy="0"/>
        </a:xfrm>
      </p:grpSpPr>
      <p:pic>
        <p:nvPicPr>
          <p:cNvPr id="764" name="Google Shape;764;p110"/>
          <p:cNvPicPr preferRelativeResize="0"/>
          <p:nvPr/>
        </p:nvPicPr>
        <p:blipFill rotWithShape="1">
          <a:blip r:embed="rId4">
            <a:alphaModFix/>
          </a:blip>
          <a:srcRect b="0" l="0" r="0" t="0"/>
          <a:stretch/>
        </p:blipFill>
        <p:spPr>
          <a:xfrm>
            <a:off x="3978763" y="433050"/>
            <a:ext cx="1186525" cy="1186525"/>
          </a:xfrm>
          <a:prstGeom prst="rect">
            <a:avLst/>
          </a:prstGeom>
          <a:noFill/>
          <a:ln>
            <a:noFill/>
          </a:ln>
        </p:spPr>
      </p:pic>
      <p:sp>
        <p:nvSpPr>
          <p:cNvPr id="765" name="Google Shape;765;p110"/>
          <p:cNvSpPr txBox="1"/>
          <p:nvPr/>
        </p:nvSpPr>
        <p:spPr>
          <a:xfrm>
            <a:off x="999025" y="1705225"/>
            <a:ext cx="7146000" cy="27927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t/>
            </a:r>
            <a:endParaRPr b="0" i="0" sz="3000" u="none" cap="none" strike="noStrike">
              <a:solidFill>
                <a:srgbClr val="E8E7E3"/>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000"/>
              <a:buFont typeface="Arial"/>
              <a:buNone/>
            </a:pPr>
            <a:r>
              <a:rPr b="0" i="1" lang="en-GB" sz="3000" u="none" cap="none" strike="noStrike">
                <a:solidFill>
                  <a:srgbClr val="EEFF41"/>
                </a:solidFill>
                <a:latin typeface="Anton"/>
                <a:ea typeface="Anton"/>
                <a:cs typeface="Anton"/>
                <a:sym typeface="Anton"/>
              </a:rPr>
              <a:t>¡PARA PENSAR!</a:t>
            </a:r>
            <a:endParaRPr b="0" i="1" sz="3000" u="none" cap="none" strike="noStrike">
              <a:solidFill>
                <a:srgbClr val="EEFF41"/>
              </a:solidFill>
              <a:latin typeface="Didact Gothic"/>
              <a:ea typeface="Didact Gothic"/>
              <a:cs typeface="Didact Gothic"/>
              <a:sym typeface="Didact Gothic"/>
            </a:endParaRPr>
          </a:p>
          <a:p>
            <a:pPr indent="0" lvl="0" marL="0" marR="0" rtl="0" algn="ctr">
              <a:lnSpc>
                <a:spcPct val="100000"/>
              </a:lnSpc>
              <a:spcBef>
                <a:spcPts val="1000"/>
              </a:spcBef>
              <a:spcAft>
                <a:spcPts val="0"/>
              </a:spcAft>
              <a:buClr>
                <a:srgbClr val="000000"/>
              </a:buClr>
              <a:buSzPts val="2000"/>
              <a:buFont typeface="Arial"/>
              <a:buNone/>
            </a:pPr>
            <a:r>
              <a:rPr b="0" i="1" lang="en-GB" sz="2000" u="none" cap="none" strike="noStrike">
                <a:solidFill>
                  <a:schemeClr val="lt1"/>
                </a:solidFill>
                <a:latin typeface="Helvetica Neue Light"/>
                <a:ea typeface="Helvetica Neue Light"/>
                <a:cs typeface="Helvetica Neue Light"/>
                <a:sym typeface="Helvetica Neue Light"/>
              </a:rPr>
              <a:t>¿Te gustaría comprobar tus conocimientos de la clase?</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chemeClr val="dk1"/>
              </a:buClr>
              <a:buSzPts val="3600"/>
              <a:buFont typeface="Arial"/>
              <a:buNone/>
            </a:pPr>
            <a:r>
              <a:t/>
            </a:r>
            <a:endParaRPr b="0" i="1"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Te compartimos a través del chat de zoom</a:t>
            </a:r>
            <a:endParaRPr b="0" i="0" sz="1600" u="sng"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rPr b="0" i="0" lang="en-GB" sz="2000" u="none" cap="none" strike="noStrike">
                <a:solidFill>
                  <a:schemeClr val="lt1"/>
                </a:solidFill>
                <a:latin typeface="Helvetica Neue Light"/>
                <a:ea typeface="Helvetica Neue Light"/>
                <a:cs typeface="Helvetica Neue Light"/>
                <a:sym typeface="Helvetica Neue Light"/>
              </a:rPr>
              <a:t> el enlace a un breve quiz de tarea.</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2000"/>
              <a:buFont typeface="Arial"/>
              <a:buNone/>
            </a:pPr>
            <a:r>
              <a:t/>
            </a:r>
            <a:endParaRPr b="0" i="0" sz="2000" u="none" cap="none" strike="noStrike">
              <a:solidFill>
                <a:schemeClr val="lt1"/>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200"/>
              <a:buFont typeface="Arial"/>
              <a:buNone/>
            </a:pPr>
            <a:r>
              <a:rPr b="0" i="1" lang="en-GB" sz="1200" u="none" cap="none" strike="noStrike">
                <a:solidFill>
                  <a:schemeClr val="accent6"/>
                </a:solidFill>
                <a:latin typeface="Helvetica Neue Light"/>
                <a:ea typeface="Helvetica Neue Light"/>
                <a:cs typeface="Helvetica Neue Light"/>
                <a:sym typeface="Helvetica Neue Light"/>
              </a:rPr>
              <a:t>Para el profesor:</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Acceder a la carpeta “Quizzes” de la camada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Ingresar al formulario de la clase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 Pulsar el botón “Invitar” </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Copiar el enlace</a:t>
            </a:r>
            <a:endParaRPr b="0" i="1" sz="1200" u="none" cap="none" strike="noStrike">
              <a:solidFill>
                <a:schemeClr val="accent6"/>
              </a:solidFill>
              <a:latin typeface="Helvetica Neue Light"/>
              <a:ea typeface="Helvetica Neue Light"/>
              <a:cs typeface="Helvetica Neue Light"/>
              <a:sym typeface="Helvetica Neue Light"/>
            </a:endParaRPr>
          </a:p>
          <a:p>
            <a:pPr indent="-304800" lvl="0" marL="457200" marR="0" rtl="0" algn="ctr">
              <a:lnSpc>
                <a:spcPct val="100000"/>
              </a:lnSpc>
              <a:spcBef>
                <a:spcPts val="0"/>
              </a:spcBef>
              <a:spcAft>
                <a:spcPts val="0"/>
              </a:spcAft>
              <a:buClr>
                <a:schemeClr val="accent6"/>
              </a:buClr>
              <a:buSzPts val="1200"/>
              <a:buFont typeface="Helvetica Neue Light"/>
              <a:buChar char="-"/>
            </a:pPr>
            <a:r>
              <a:rPr b="0" i="1" lang="en-GB" sz="1200" u="none" cap="none" strike="noStrike">
                <a:solidFill>
                  <a:schemeClr val="accent6"/>
                </a:solidFill>
                <a:latin typeface="Helvetica Neue Light"/>
                <a:ea typeface="Helvetica Neue Light"/>
                <a:cs typeface="Helvetica Neue Light"/>
                <a:sym typeface="Helvetica Neue Light"/>
              </a:rPr>
              <a:t>Compartir el enlace a los alumnos a través del chat</a:t>
            </a:r>
            <a:endParaRPr b="0" i="1" sz="1200" u="none" cap="none" strike="noStrike">
              <a:solidFill>
                <a:schemeClr val="accent6"/>
              </a:solidFill>
              <a:latin typeface="Helvetica Neue Light"/>
              <a:ea typeface="Helvetica Neue Light"/>
              <a:cs typeface="Helvetica Neue Light"/>
              <a:sym typeface="Helvetica Neue Light"/>
            </a:endParaRPr>
          </a:p>
          <a:p>
            <a:pPr indent="0" lvl="0" marL="0" marR="0" rtl="0" algn="ctr">
              <a:lnSpc>
                <a:spcPct val="100000"/>
              </a:lnSpc>
              <a:spcBef>
                <a:spcPts val="0"/>
              </a:spcBef>
              <a:spcAft>
                <a:spcPts val="0"/>
              </a:spcAft>
              <a:buClr>
                <a:srgbClr val="000000"/>
              </a:buClr>
              <a:buSzPts val="1400"/>
              <a:buFont typeface="Arial"/>
              <a:buNone/>
            </a:pPr>
            <a:r>
              <a:t/>
            </a:r>
            <a:endParaRPr b="0" i="1" sz="1400" u="none" cap="none" strike="noStrike">
              <a:solidFill>
                <a:schemeClr val="lt1"/>
              </a:solidFill>
              <a:latin typeface="Helvetica Neue Light"/>
              <a:ea typeface="Helvetica Neue Light"/>
              <a:cs typeface="Helvetica Neue Light"/>
              <a:sym typeface="Helvetica Neue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111"/>
          <p:cNvSpPr txBox="1"/>
          <p:nvPr/>
        </p:nvSpPr>
        <p:spPr>
          <a:xfrm>
            <a:off x="1229400" y="1214325"/>
            <a:ext cx="7241700" cy="3627900"/>
          </a:xfrm>
          <a:prstGeom prst="rect">
            <a:avLst/>
          </a:prstGeom>
          <a:noFill/>
          <a:ln>
            <a:noFill/>
          </a:ln>
        </p:spPr>
        <p:txBody>
          <a:bodyPr anchorCtr="0" anchor="ctr" bIns="91425" lIns="91425" spcFirstLastPara="1" rIns="91425" wrap="square" tIns="91425">
            <a:noAutofit/>
          </a:bodyPr>
          <a:lstStyle/>
          <a:p>
            <a:pPr indent="-24300" lvl="0" marL="1890000" rtl="0" algn="l">
              <a:lnSpc>
                <a:spcPct val="115000"/>
              </a:lnSpc>
              <a:spcBef>
                <a:spcPts val="0"/>
              </a:spcBef>
              <a:spcAft>
                <a:spcPts val="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jQuery |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3"/>
              </a:rPr>
              <a:t>GitBooks. jQuery</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4"/>
              </a:rPr>
              <a:t>Manual Básico de jQuery. </a:t>
            </a:r>
            <a:endParaRPr sz="1800">
              <a:solidFill>
                <a:schemeClr val="dk1"/>
              </a:solidFill>
              <a:latin typeface="Helvetica Neue Light"/>
              <a:ea typeface="Helvetica Neue Light"/>
              <a:cs typeface="Helvetica Neue Light"/>
              <a:sym typeface="Helvetica Neue Light"/>
            </a:endParaRPr>
          </a:p>
          <a:p>
            <a:pPr indent="457200" lvl="0" marL="1371600" rtl="0" algn="l">
              <a:lnSpc>
                <a:spcPct val="100000"/>
              </a:lnSpc>
              <a:spcBef>
                <a:spcPts val="1000"/>
              </a:spcBef>
              <a:spcAft>
                <a:spcPts val="0"/>
              </a:spcAft>
              <a:buNone/>
            </a:pPr>
            <a:r>
              <a:rPr b="1" i="1" lang="en-GB" sz="1800" u="sng">
                <a:solidFill>
                  <a:schemeClr val="hlink"/>
                </a:solidFill>
                <a:latin typeface="Helvetica Neue"/>
                <a:ea typeface="Helvetica Neue"/>
                <a:cs typeface="Helvetica Neue"/>
                <a:sym typeface="Helvetica Neue"/>
                <a:hlinkClick r:id="rId5"/>
              </a:rPr>
              <a:t>Tutorial instalación jQuery. </a:t>
            </a:r>
            <a:endParaRPr sz="1800">
              <a:solidFill>
                <a:schemeClr val="dk1"/>
              </a:solidFill>
              <a:latin typeface="Helvetica Neue Light"/>
              <a:ea typeface="Helvetica Neue Light"/>
              <a:cs typeface="Helvetica Neue Light"/>
              <a:sym typeface="Helvetica Neue Light"/>
            </a:endParaRPr>
          </a:p>
          <a:p>
            <a:pPr indent="-24300" lvl="0" marL="1890000" marR="0" rtl="0" algn="l">
              <a:lnSpc>
                <a:spcPct val="100000"/>
              </a:lnSpc>
              <a:spcBef>
                <a:spcPts val="1000"/>
              </a:spcBef>
              <a:spcAft>
                <a:spcPts val="1000"/>
              </a:spcAft>
              <a:buClr>
                <a:srgbClr val="3CEFAB"/>
              </a:buClr>
              <a:buSzPts val="1800"/>
              <a:buChar char="●"/>
            </a:pPr>
            <a:r>
              <a:rPr lang="en-GB" sz="1800">
                <a:solidFill>
                  <a:schemeClr val="dk1"/>
                </a:solidFill>
                <a:latin typeface="Helvetica Neue Light"/>
                <a:ea typeface="Helvetica Neue Light"/>
                <a:cs typeface="Helvetica Neue Light"/>
                <a:sym typeface="Helvetica Neue Light"/>
              </a:rPr>
              <a:t>Documentación | </a:t>
            </a:r>
            <a:br>
              <a:rPr lang="en-GB" sz="1800">
                <a:solidFill>
                  <a:schemeClr val="dk1"/>
                </a:solidFill>
                <a:latin typeface="Helvetica Neue Light"/>
                <a:ea typeface="Helvetica Neue Light"/>
                <a:cs typeface="Helvetica Neue Light"/>
                <a:sym typeface="Helvetica Neue Light"/>
              </a:rPr>
            </a:br>
            <a:r>
              <a:rPr b="1" i="1" lang="en-GB" sz="1800" u="sng">
                <a:solidFill>
                  <a:schemeClr val="hlink"/>
                </a:solidFill>
                <a:latin typeface="Helvetica Neue"/>
                <a:ea typeface="Helvetica Neue"/>
                <a:cs typeface="Helvetica Neue"/>
                <a:sym typeface="Helvetica Neue"/>
                <a:hlinkClick r:id="rId6"/>
              </a:rPr>
              <a:t>Documentación jQuery</a:t>
            </a:r>
            <a:endParaRPr sz="1800">
              <a:solidFill>
                <a:schemeClr val="dk1"/>
              </a:solidFill>
              <a:latin typeface="Helvetica Neue Light"/>
              <a:ea typeface="Helvetica Neue Light"/>
              <a:cs typeface="Helvetica Neue Light"/>
              <a:sym typeface="Helvetica Neue Light"/>
            </a:endParaRPr>
          </a:p>
        </p:txBody>
      </p:sp>
      <p:pic>
        <p:nvPicPr>
          <p:cNvPr id="771" name="Google Shape;771;p111"/>
          <p:cNvPicPr preferRelativeResize="0"/>
          <p:nvPr/>
        </p:nvPicPr>
        <p:blipFill>
          <a:blip r:embed="rId7">
            <a:alphaModFix/>
          </a:blip>
          <a:stretch>
            <a:fillRect/>
          </a:stretch>
        </p:blipFill>
        <p:spPr>
          <a:xfrm>
            <a:off x="7567925" y="4659625"/>
            <a:ext cx="1186526" cy="330675"/>
          </a:xfrm>
          <a:prstGeom prst="rect">
            <a:avLst/>
          </a:prstGeom>
          <a:noFill/>
          <a:ln>
            <a:noFill/>
          </a:ln>
        </p:spPr>
      </p:pic>
      <p:pic>
        <p:nvPicPr>
          <p:cNvPr id="772" name="Google Shape;772;p111"/>
          <p:cNvPicPr preferRelativeResize="0"/>
          <p:nvPr/>
        </p:nvPicPr>
        <p:blipFill rotWithShape="1">
          <a:blip r:embed="rId8">
            <a:alphaModFix/>
          </a:blip>
          <a:srcRect b="0" l="0" r="0" t="0"/>
          <a:stretch/>
        </p:blipFill>
        <p:spPr>
          <a:xfrm>
            <a:off x="7411525" y="127700"/>
            <a:ext cx="1634174" cy="639850"/>
          </a:xfrm>
          <a:prstGeom prst="rect">
            <a:avLst/>
          </a:prstGeom>
          <a:noFill/>
          <a:ln>
            <a:noFill/>
          </a:ln>
        </p:spPr>
      </p:pic>
      <p:sp>
        <p:nvSpPr>
          <p:cNvPr id="773" name="Google Shape;773;p111"/>
          <p:cNvSpPr/>
          <p:nvPr/>
        </p:nvSpPr>
        <p:spPr>
          <a:xfrm>
            <a:off x="1145200" y="364125"/>
            <a:ext cx="1070700" cy="1070700"/>
          </a:xfrm>
          <a:prstGeom prst="ellipse">
            <a:avLst/>
          </a:prstGeom>
          <a:solidFill>
            <a:srgbClr val="3CEF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11"/>
          <p:cNvSpPr txBox="1"/>
          <p:nvPr/>
        </p:nvSpPr>
        <p:spPr>
          <a:xfrm>
            <a:off x="2455275" y="279825"/>
            <a:ext cx="5892000" cy="934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GB" sz="4000">
                <a:latin typeface="Anton"/>
                <a:ea typeface="Anton"/>
                <a:cs typeface="Anton"/>
                <a:sym typeface="Anton"/>
              </a:rPr>
              <a:t>RECURSOS:</a:t>
            </a:r>
            <a:endParaRPr i="1" sz="4000">
              <a:latin typeface="Anton"/>
              <a:ea typeface="Anton"/>
              <a:cs typeface="Anton"/>
              <a:sym typeface="Anton"/>
            </a:endParaRPr>
          </a:p>
        </p:txBody>
      </p:sp>
      <p:pic>
        <p:nvPicPr>
          <p:cNvPr id="775" name="Google Shape;775;p111"/>
          <p:cNvPicPr preferRelativeResize="0"/>
          <p:nvPr/>
        </p:nvPicPr>
        <p:blipFill>
          <a:blip r:embed="rId9">
            <a:alphaModFix/>
          </a:blip>
          <a:stretch>
            <a:fillRect/>
          </a:stretch>
        </p:blipFill>
        <p:spPr>
          <a:xfrm>
            <a:off x="1408034" y="593440"/>
            <a:ext cx="545131" cy="545131"/>
          </a:xfrm>
          <a:prstGeom prst="rect">
            <a:avLst/>
          </a:prstGeom>
          <a:noFill/>
          <a:ln>
            <a:noFill/>
          </a:ln>
        </p:spPr>
      </p:pic>
      <p:sp>
        <p:nvSpPr>
          <p:cNvPr id="776" name="Google Shape;776;p111"/>
          <p:cNvSpPr txBox="1"/>
          <p:nvPr/>
        </p:nvSpPr>
        <p:spPr>
          <a:xfrm>
            <a:off x="882725" y="4795013"/>
            <a:ext cx="6764700" cy="639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GB">
                <a:solidFill>
                  <a:schemeClr val="dk1"/>
                </a:solidFill>
                <a:highlight>
                  <a:schemeClr val="lt1"/>
                </a:highlight>
                <a:latin typeface="Helvetica Neue Light"/>
                <a:ea typeface="Helvetica Neue Light"/>
                <a:cs typeface="Helvetica Neue Light"/>
                <a:sym typeface="Helvetica Neue Light"/>
              </a:rPr>
              <a:t>Disponible en </a:t>
            </a:r>
            <a:r>
              <a:rPr lang="en-GB" u="sng">
                <a:solidFill>
                  <a:schemeClr val="hlink"/>
                </a:solidFill>
                <a:highlight>
                  <a:schemeClr val="lt1"/>
                </a:highlight>
                <a:latin typeface="Helvetica Neue Light"/>
                <a:ea typeface="Helvetica Neue Light"/>
                <a:cs typeface="Helvetica Neue Light"/>
                <a:sym typeface="Helvetica Neue Light"/>
                <a:hlinkClick r:id="rId10"/>
              </a:rPr>
              <a:t>nuestro repositorio</a:t>
            </a:r>
            <a:r>
              <a:rPr lang="en-GB">
                <a:solidFill>
                  <a:schemeClr val="dk1"/>
                </a:solidFill>
                <a:highlight>
                  <a:schemeClr val="lt1"/>
                </a:highlight>
                <a:latin typeface="Helvetica Neue Light"/>
                <a:ea typeface="Helvetica Neue Light"/>
                <a:cs typeface="Helvetica Neue Light"/>
                <a:sym typeface="Helvetica Neue Light"/>
              </a:rPr>
              <a:t>.</a:t>
            </a:r>
            <a:endParaRPr>
              <a:solidFill>
                <a:schemeClr val="dk1"/>
              </a:solidFill>
              <a:highlight>
                <a:schemeClr val="lt1"/>
              </a:highlight>
              <a:latin typeface="Helvetica Neue Light"/>
              <a:ea typeface="Helvetica Neue Light"/>
              <a:cs typeface="Helvetica Neue Light"/>
              <a:sym typeface="Helvetica Neue Light"/>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0" name="Shape 780"/>
        <p:cNvGrpSpPr/>
        <p:nvPr/>
      </p:nvGrpSpPr>
      <p:grpSpPr>
        <a:xfrm>
          <a:off x="0" y="0"/>
          <a:ext cx="0" cy="0"/>
          <a:chOff x="0" y="0"/>
          <a:chExt cx="0" cy="0"/>
        </a:xfrm>
      </p:grpSpPr>
      <p:sp>
        <p:nvSpPr>
          <p:cNvPr id="781" name="Google Shape;781;p112"/>
          <p:cNvSpPr txBox="1"/>
          <p:nvPr/>
        </p:nvSpPr>
        <p:spPr>
          <a:xfrm>
            <a:off x="1956450" y="1634075"/>
            <a:ext cx="5231100" cy="989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0" i="1" lang="en-GB" sz="4800" u="none" cap="none" strike="noStrike">
                <a:solidFill>
                  <a:srgbClr val="E0FF00"/>
                </a:solidFill>
                <a:latin typeface="Anton"/>
                <a:ea typeface="Anton"/>
                <a:cs typeface="Anton"/>
                <a:sym typeface="Anton"/>
              </a:rPr>
              <a:t>¡MUCHAS GRACIAS!</a:t>
            </a:r>
            <a:endParaRPr b="0" i="1" sz="4800" u="none" cap="none" strike="noStrike">
              <a:solidFill>
                <a:srgbClr val="E0FF00"/>
              </a:solidFill>
              <a:latin typeface="Anton"/>
              <a:ea typeface="Anton"/>
              <a:cs typeface="Anton"/>
              <a:sym typeface="Anton"/>
            </a:endParaRPr>
          </a:p>
        </p:txBody>
      </p:sp>
      <p:sp>
        <p:nvSpPr>
          <p:cNvPr id="782" name="Google Shape;782;p112"/>
          <p:cNvSpPr txBox="1"/>
          <p:nvPr/>
        </p:nvSpPr>
        <p:spPr>
          <a:xfrm>
            <a:off x="2180400" y="2623175"/>
            <a:ext cx="4783200" cy="408000"/>
          </a:xfrm>
          <a:prstGeom prst="rect">
            <a:avLst/>
          </a:prstGeom>
          <a:noFill/>
          <a:ln>
            <a:noFill/>
          </a:ln>
        </p:spPr>
        <p:txBody>
          <a:bodyPr anchorCtr="0" anchor="t"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2200"/>
              <a:buFont typeface="Arial"/>
              <a:buNone/>
            </a:pPr>
            <a:r>
              <a:rPr b="0" i="0" lang="en-GB" sz="2200" u="none" cap="none" strike="noStrike">
                <a:solidFill>
                  <a:srgbClr val="E0FF00"/>
                </a:solidFill>
                <a:latin typeface="Helvetica Neue Light"/>
                <a:ea typeface="Helvetica Neue Light"/>
                <a:cs typeface="Helvetica Neue Light"/>
                <a:sym typeface="Helvetica Neue Light"/>
              </a:rPr>
              <a:t>Resumen de lo visto en clase hoy: </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Manejo de eventos en jQuery.</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Ready() y load</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Métodos on y Métodos Shortcut</a:t>
            </a:r>
            <a:endParaRPr sz="2200">
              <a:solidFill>
                <a:srgbClr val="E0FF00"/>
              </a:solidFill>
              <a:latin typeface="Helvetica Neue Light"/>
              <a:ea typeface="Helvetica Neue Light"/>
              <a:cs typeface="Helvetica Neue Light"/>
              <a:sym typeface="Helvetica Neue Light"/>
            </a:endParaRPr>
          </a:p>
          <a:p>
            <a:pPr indent="-368300" lvl="0" marL="457200" marR="0" rtl="0" algn="ctr">
              <a:lnSpc>
                <a:spcPct val="115000"/>
              </a:lnSpc>
              <a:spcBef>
                <a:spcPts val="0"/>
              </a:spcBef>
              <a:spcAft>
                <a:spcPts val="0"/>
              </a:spcAft>
              <a:buClr>
                <a:srgbClr val="E0FF00"/>
              </a:buClr>
              <a:buSzPts val="2200"/>
              <a:buFont typeface="Helvetica Neue Light"/>
              <a:buChar char="-"/>
            </a:pPr>
            <a:r>
              <a:rPr lang="en-GB" sz="2200">
                <a:solidFill>
                  <a:srgbClr val="E0FF00"/>
                </a:solidFill>
                <a:latin typeface="Helvetica Neue Light"/>
                <a:ea typeface="Helvetica Neue Light"/>
                <a:cs typeface="Helvetica Neue Light"/>
                <a:sym typeface="Helvetica Neue Light"/>
              </a:rPr>
              <a:t>Trigger</a:t>
            </a:r>
            <a:endParaRPr sz="2200">
              <a:solidFill>
                <a:srgbClr val="E0FF00"/>
              </a:solidFill>
              <a:latin typeface="Helvetica Neue Light"/>
              <a:ea typeface="Helvetica Neue Light"/>
              <a:cs typeface="Helvetica Neue Light"/>
              <a:sym typeface="Helvetica Neue Light"/>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86" name="Shape 786"/>
        <p:cNvGrpSpPr/>
        <p:nvPr/>
      </p:nvGrpSpPr>
      <p:grpSpPr>
        <a:xfrm>
          <a:off x="0" y="0"/>
          <a:ext cx="0" cy="0"/>
          <a:chOff x="0" y="0"/>
          <a:chExt cx="0" cy="0"/>
        </a:xfrm>
      </p:grpSpPr>
      <p:sp>
        <p:nvSpPr>
          <p:cNvPr id="787" name="Google Shape;787;p113"/>
          <p:cNvSpPr txBox="1"/>
          <p:nvPr/>
        </p:nvSpPr>
        <p:spPr>
          <a:xfrm>
            <a:off x="2110051" y="2409500"/>
            <a:ext cx="4923900" cy="1129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OPINA Y VALORA ESTA CLASE</a:t>
            </a:r>
            <a:endParaRPr b="0" i="1" sz="3600" u="none" cap="none" strike="noStrike">
              <a:solidFill>
                <a:srgbClr val="E0FF00"/>
              </a:solidFill>
              <a:latin typeface="Anton"/>
              <a:ea typeface="Anton"/>
              <a:cs typeface="Anton"/>
              <a:sym typeface="Anton"/>
            </a:endParaRPr>
          </a:p>
        </p:txBody>
      </p:sp>
      <p:pic>
        <p:nvPicPr>
          <p:cNvPr descr="Dizzy on Apple iOS 12.2" id="788" name="Google Shape;788;p113"/>
          <p:cNvPicPr preferRelativeResize="0"/>
          <p:nvPr/>
        </p:nvPicPr>
        <p:blipFill rotWithShape="1">
          <a:blip r:embed="rId4">
            <a:alphaModFix/>
          </a:blip>
          <a:srcRect b="0" l="0" r="0" t="0"/>
          <a:stretch/>
        </p:blipFill>
        <p:spPr>
          <a:xfrm>
            <a:off x="4168425" y="1602350"/>
            <a:ext cx="807150" cy="807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3CEFAB"/>
        </a:solidFill>
      </p:bgPr>
    </p:bg>
    <p:spTree>
      <p:nvGrpSpPr>
        <p:cNvPr id="246" name="Shape 246"/>
        <p:cNvGrpSpPr/>
        <p:nvPr/>
      </p:nvGrpSpPr>
      <p:grpSpPr>
        <a:xfrm>
          <a:off x="0" y="0"/>
          <a:ext cx="0" cy="0"/>
          <a:chOff x="0" y="0"/>
          <a:chExt cx="0" cy="0"/>
        </a:xfrm>
      </p:grpSpPr>
      <p:sp>
        <p:nvSpPr>
          <p:cNvPr id="247" name="Google Shape;247;p44"/>
          <p:cNvSpPr txBox="1"/>
          <p:nvPr/>
        </p:nvSpPr>
        <p:spPr>
          <a:xfrm>
            <a:off x="809550" y="2001575"/>
            <a:ext cx="7524900" cy="228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i="1" lang="en-GB" sz="4000">
                <a:latin typeface="Anton"/>
                <a:ea typeface="Anton"/>
                <a:cs typeface="Anton"/>
                <a:sym typeface="Anton"/>
              </a:rPr>
              <a:t>GUIÓN DE LA CLASE</a:t>
            </a:r>
            <a:endParaRPr b="0" i="1" sz="4000" u="none" cap="none" strike="noStrike">
              <a:solidFill>
                <a:srgbClr val="000000"/>
              </a:solidFill>
              <a:latin typeface="Anton"/>
              <a:ea typeface="Anton"/>
              <a:cs typeface="Anton"/>
              <a:sym typeface="Anton"/>
            </a:endParaRPr>
          </a:p>
          <a:p>
            <a:pPr indent="0" lvl="0" marL="0" marR="0" rtl="0" algn="ctr">
              <a:lnSpc>
                <a:spcPct val="150000"/>
              </a:lnSpc>
              <a:spcBef>
                <a:spcPts val="0"/>
              </a:spcBef>
              <a:spcAft>
                <a:spcPts val="0"/>
              </a:spcAft>
              <a:buClr>
                <a:srgbClr val="000000"/>
              </a:buClr>
              <a:buSzPts val="4000"/>
              <a:buFont typeface="Arial"/>
              <a:buNone/>
            </a:pPr>
            <a:r>
              <a:rPr lang="en-GB" sz="1800">
                <a:latin typeface="Helvetica Neue Light"/>
                <a:ea typeface="Helvetica Neue Light"/>
                <a:cs typeface="Helvetica Neue Light"/>
                <a:sym typeface="Helvetica Neue Light"/>
              </a:rPr>
              <a:t>Accede al material complementario </a:t>
            </a:r>
            <a:r>
              <a:rPr lang="en-GB" sz="1800" u="sng">
                <a:solidFill>
                  <a:schemeClr val="hlink"/>
                </a:solidFill>
                <a:latin typeface="Helvetica Neue Light"/>
                <a:ea typeface="Helvetica Neue Light"/>
                <a:cs typeface="Helvetica Neue Light"/>
                <a:sym typeface="Helvetica Neue Light"/>
                <a:hlinkClick r:id="rId3"/>
              </a:rPr>
              <a:t>aquí</a:t>
            </a:r>
            <a:r>
              <a:rPr lang="en-GB" sz="1800">
                <a:latin typeface="Helvetica Neue Light"/>
                <a:ea typeface="Helvetica Neue Light"/>
                <a:cs typeface="Helvetica Neue Light"/>
                <a:sym typeface="Helvetica Neue Light"/>
              </a:rPr>
              <a:t>. </a:t>
            </a:r>
            <a:endParaRPr b="0" i="0" sz="1800" u="none" cap="none" strike="noStrike">
              <a:solidFill>
                <a:srgbClr val="000000"/>
              </a:solidFill>
              <a:latin typeface="Helvetica Neue Light"/>
              <a:ea typeface="Helvetica Neue Light"/>
              <a:cs typeface="Helvetica Neue Light"/>
              <a:sym typeface="Helvetica Neue Light"/>
            </a:endParaRPr>
          </a:p>
        </p:txBody>
      </p:sp>
      <p:pic>
        <p:nvPicPr>
          <p:cNvPr id="248" name="Google Shape;248;p44"/>
          <p:cNvPicPr preferRelativeResize="0"/>
          <p:nvPr/>
        </p:nvPicPr>
        <p:blipFill rotWithShape="1">
          <a:blip r:embed="rId4">
            <a:alphaModFix/>
          </a:blip>
          <a:srcRect b="0" l="0" r="0" t="0"/>
          <a:stretch/>
        </p:blipFill>
        <p:spPr>
          <a:xfrm>
            <a:off x="7748400" y="4727300"/>
            <a:ext cx="1186526" cy="330675"/>
          </a:xfrm>
          <a:prstGeom prst="rect">
            <a:avLst/>
          </a:prstGeom>
          <a:noFill/>
          <a:ln>
            <a:noFill/>
          </a:ln>
        </p:spPr>
      </p:pic>
      <p:pic>
        <p:nvPicPr>
          <p:cNvPr id="249" name="Google Shape;249;p44"/>
          <p:cNvPicPr preferRelativeResize="0"/>
          <p:nvPr/>
        </p:nvPicPr>
        <p:blipFill rotWithShape="1">
          <a:blip r:embed="rId5">
            <a:alphaModFix/>
          </a:blip>
          <a:srcRect b="0" l="0" r="0" t="0"/>
          <a:stretch/>
        </p:blipFill>
        <p:spPr>
          <a:xfrm>
            <a:off x="3978738" y="815050"/>
            <a:ext cx="1186525" cy="1186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p45"/>
          <p:cNvSpPr txBox="1"/>
          <p:nvPr/>
        </p:nvSpPr>
        <p:spPr>
          <a:xfrm>
            <a:off x="2187450" y="1644800"/>
            <a:ext cx="4769100" cy="989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600"/>
              <a:buFont typeface="Arial"/>
              <a:buNone/>
            </a:pPr>
            <a:r>
              <a:rPr b="0" i="1" lang="en-GB" sz="3600" u="none" cap="none" strike="noStrike">
                <a:solidFill>
                  <a:srgbClr val="E0FF00"/>
                </a:solidFill>
                <a:latin typeface="Anton"/>
                <a:ea typeface="Anton"/>
                <a:cs typeface="Anton"/>
                <a:sym typeface="Anton"/>
              </a:rPr>
              <a:t>LIBRERÍAS</a:t>
            </a:r>
            <a:endParaRPr b="0" i="1" sz="3600" u="none" cap="none" strike="noStrike">
              <a:solidFill>
                <a:srgbClr val="E0FF00"/>
              </a:solidFill>
              <a:latin typeface="Anton"/>
              <a:ea typeface="Anton"/>
              <a:cs typeface="Anton"/>
              <a:sym typeface="Anton"/>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